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81" r:id="rId10"/>
    <p:sldId id="266" r:id="rId11"/>
    <p:sldId id="267" r:id="rId12"/>
    <p:sldId id="257" r:id="rId13"/>
    <p:sldId id="268" r:id="rId14"/>
    <p:sldId id="285" r:id="rId15"/>
    <p:sldId id="286" r:id="rId16"/>
    <p:sldId id="287" r:id="rId17"/>
    <p:sldId id="289" r:id="rId18"/>
    <p:sldId id="282" r:id="rId19"/>
    <p:sldId id="271" r:id="rId20"/>
    <p:sldId id="272" r:id="rId21"/>
    <p:sldId id="273" r:id="rId22"/>
    <p:sldId id="283" r:id="rId23"/>
    <p:sldId id="276" r:id="rId24"/>
    <p:sldId id="288" r:id="rId25"/>
    <p:sldId id="279" r:id="rId26"/>
    <p:sldId id="284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伍文祥" initials="wwx" lastIdx="1" clrIdx="0">
    <p:extLst>
      <p:ext uri="{19B8F6BF-5375-455C-9EA6-DF929625EA0E}">
        <p15:presenceInfo xmlns:p15="http://schemas.microsoft.com/office/powerpoint/2012/main" userId="伍文祥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F6F6F6"/>
    <a:srgbClr val="E4E4E4"/>
    <a:srgbClr val="D1D1D1"/>
    <a:srgbClr val="9B9B9B"/>
    <a:srgbClr val="7E7E7E"/>
    <a:srgbClr val="585858"/>
    <a:srgbClr val="EAEAEA"/>
    <a:srgbClr val="E8E8E8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7" autoAdjust="0"/>
    <p:restoredTop sz="96318" autoAdjust="0"/>
  </p:normalViewPr>
  <p:slideViewPr>
    <p:cSldViewPr snapToGrid="0">
      <p:cViewPr varScale="1">
        <p:scale>
          <a:sx n="66" d="100"/>
          <a:sy n="66" d="100"/>
        </p:scale>
        <p:origin x="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8T11:20:35.225" idx="1">
    <p:pos x="1738" y="29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6AE11-D084-4F25-945E-F843C66F8F07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E0475-C778-4B88-ABEB-2E2A83AAD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0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88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75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09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469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798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75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691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27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228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130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6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86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453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49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980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57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180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53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27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52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9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11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962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9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35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E0475-C778-4B88-ABEB-2E2A83AAD6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6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comments" Target="../comments/comment1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359D750-12D5-42E3-ACAF-F60E8A0A32B5}"/>
              </a:ext>
            </a:extLst>
          </p:cNvPr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A9B6FD4-500A-4374-B12A-B8958F487A33}"/>
              </a:ext>
            </a:extLst>
          </p:cNvPr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83D6673-22ED-48B5-8DAB-BC712CB49852}"/>
              </a:ext>
            </a:extLst>
          </p:cNvPr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239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7D620A-734B-4798-ACE4-4ECD5634B79D}"/>
              </a:ext>
            </a:extLst>
          </p:cNvPr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9B27B2-E982-41D6-821A-0830CA4A9B3E}"/>
              </a:ext>
            </a:extLst>
          </p:cNvPr>
          <p:cNvSpPr txBox="1"/>
          <p:nvPr/>
        </p:nvSpPr>
        <p:spPr>
          <a:xfrm>
            <a:off x="3645058" y="1845160"/>
            <a:ext cx="7547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400" dirty="0">
                <a:solidFill>
                  <a:srgbClr val="7E7E7E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机器学习与金融建模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DA93E8-229A-4E74-8C5B-F3F6CD4655FB}"/>
              </a:ext>
            </a:extLst>
          </p:cNvPr>
          <p:cNvSpPr txBox="1"/>
          <p:nvPr/>
        </p:nvSpPr>
        <p:spPr>
          <a:xfrm>
            <a:off x="4077947" y="3135523"/>
            <a:ext cx="7123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多项式</a:t>
            </a:r>
            <a:r>
              <a:rPr lang="en-US" altLang="zh-CN" sz="72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</a:t>
            </a:r>
            <a:r>
              <a:rPr lang="zh-CN" altLang="en-US" sz="7200" spc="400" baseline="400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∞</a:t>
            </a:r>
            <a:r>
              <a:rPr lang="zh-CN" altLang="en-US" sz="72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的逼近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D970BA2-DE7B-4979-B2B8-FCE6185FD869}"/>
              </a:ext>
            </a:extLst>
          </p:cNvPr>
          <p:cNvSpPr/>
          <p:nvPr/>
        </p:nvSpPr>
        <p:spPr>
          <a:xfrm rot="5400000">
            <a:off x="11308641" y="2982884"/>
            <a:ext cx="538328" cy="353904"/>
          </a:xfrm>
          <a:prstGeom prst="triangl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E5FADFD-D334-4AA7-BAF5-E59162C02373}"/>
              </a:ext>
            </a:extLst>
          </p:cNvPr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8FFA06-1529-4E20-8679-4F0D56D92167}"/>
              </a:ext>
            </a:extLst>
          </p:cNvPr>
          <p:cNvSpPr txBox="1"/>
          <p:nvPr/>
        </p:nvSpPr>
        <p:spPr>
          <a:xfrm>
            <a:off x="6186197" y="5493451"/>
            <a:ext cx="4432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spc="200" dirty="0">
                <a:solidFill>
                  <a:srgbClr val="7E7E7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小组成员：夏际刘，孟旋，樊碧瑜，伍文祥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6C9F37-0BF0-416D-B776-8C3F5AF02D07}"/>
              </a:ext>
            </a:extLst>
          </p:cNvPr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002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  <p:bldP spid="14" grpId="0"/>
      <p:bldP spid="15" grpId="0" animBg="1"/>
      <p:bldP spid="16" grpId="0" animBg="1"/>
      <p:bldP spid="17" grpId="0"/>
      <p:bldP spid="19" grpId="0" animBg="1"/>
    </p:bldLst>
  </p:timing>
  <p:extLst>
    <p:ext uri="{E180D4A7-C9FB-4DFB-919C-405C955672EB}">
      <p14:showEvtLst xmlns:p14="http://schemas.microsoft.com/office/powerpoint/2010/main">
        <p14:playEvt time="134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B0A229DA-E525-4368-B967-DFB80352C760}"/>
              </a:ext>
            </a:extLst>
          </p:cNvPr>
          <p:cNvSpPr/>
          <p:nvPr/>
        </p:nvSpPr>
        <p:spPr>
          <a:xfrm rot="16200000">
            <a:off x="-4651482" y="2491744"/>
            <a:ext cx="10346078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FE2E2B4-DE77-4594-989B-CDBF0D524611}"/>
              </a:ext>
            </a:extLst>
          </p:cNvPr>
          <p:cNvSpPr/>
          <p:nvPr/>
        </p:nvSpPr>
        <p:spPr>
          <a:xfrm>
            <a:off x="6215869" y="871075"/>
            <a:ext cx="4877006" cy="4877006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BE972F-D7AC-40CA-B1E9-7AD6E894BABD}"/>
              </a:ext>
            </a:extLst>
          </p:cNvPr>
          <p:cNvSpPr/>
          <p:nvPr/>
        </p:nvSpPr>
        <p:spPr>
          <a:xfrm>
            <a:off x="6280353" y="828367"/>
            <a:ext cx="1186303" cy="11863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93A683-CC65-4CF3-A9EB-898694D65B03}"/>
              </a:ext>
            </a:extLst>
          </p:cNvPr>
          <p:cNvSpPr/>
          <p:nvPr/>
        </p:nvSpPr>
        <p:spPr>
          <a:xfrm>
            <a:off x="10355456" y="5379371"/>
            <a:ext cx="737419" cy="737419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AC0381-37E3-44C6-A8C6-D5112C926317}"/>
              </a:ext>
            </a:extLst>
          </p:cNvPr>
          <p:cNvSpPr txBox="1"/>
          <p:nvPr/>
        </p:nvSpPr>
        <p:spPr>
          <a:xfrm>
            <a:off x="1241317" y="1808150"/>
            <a:ext cx="374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定义损失函数</a:t>
            </a:r>
            <a:r>
              <a:rPr lang="en-US" altLang="zh-CN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L2</a:t>
            </a:r>
            <a:endParaRPr lang="zh-CN" altLang="en-US" sz="32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D96A40-7AB5-4114-A2DF-746ABFE5F0D2}"/>
              </a:ext>
            </a:extLst>
          </p:cNvPr>
          <p:cNvSpPr txBox="1"/>
          <p:nvPr/>
        </p:nvSpPr>
        <p:spPr>
          <a:xfrm>
            <a:off x="1294738" y="3858218"/>
            <a:ext cx="3838601" cy="169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def loss(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):  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np.dot(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X_part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I=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g_list-y_list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sum=0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for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in I: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sum+=pow(i,2)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return sum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39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0" grpId="0" animBg="1"/>
      <p:bldP spid="1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B98651-244D-43A4-A89E-38C01ECA6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0DFF77-1E78-48A1-9F0E-37321DC6A589}"/>
              </a:ext>
            </a:extLst>
          </p:cNvPr>
          <p:cNvSpPr/>
          <p:nvPr/>
        </p:nvSpPr>
        <p:spPr>
          <a:xfrm>
            <a:off x="533400" y="712470"/>
            <a:ext cx="11125200" cy="55816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>
            <a:outerShdw blurRad="2159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AB3357-5627-43A7-9DDE-EF698C000E5E}"/>
              </a:ext>
            </a:extLst>
          </p:cNvPr>
          <p:cNvSpPr txBox="1"/>
          <p:nvPr/>
        </p:nvSpPr>
        <p:spPr>
          <a:xfrm>
            <a:off x="337185" y="1131513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L2</a:t>
            </a:r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8B7027-DAB9-42C5-8AA1-098883D5C0EE}"/>
              </a:ext>
            </a:extLst>
          </p:cNvPr>
          <p:cNvSpPr txBox="1"/>
          <p:nvPr/>
        </p:nvSpPr>
        <p:spPr>
          <a:xfrm>
            <a:off x="2857500" y="1725007"/>
            <a:ext cx="8326755" cy="40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for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in range(1, 11):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print("\n***************%d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次多项式拟合***************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" %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np.zeros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((1,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+ 1)).T  #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为待优化的多项式系数组成的行向量，依次为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ai,a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(i-1),...,a0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X_part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X[...,10-i:]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Var=20*pow(sigma,2)  #Var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为损失函数值，即拟合目标，但过低的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Var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会拖累函数运行效率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ii = 0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while 1:  # 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循环优化过程使损失函数值在目标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Var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以下，或者循环到一定程度退出</a:t>
            </a:r>
          </a:p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 = minimize(loss,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, method='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nelder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-mead', options={'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xatol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': 1e-8, '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disp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': False})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res.x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ii += 1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if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res.fun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&gt; Var and ii &lt;= 15: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    continue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else: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    break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poly=np.poly1d(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res.x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 # poly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即为拟合函数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print('%d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次多项式为：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\n'%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i,poly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print('%d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次多项式拟合的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L^2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距离为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:' %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i,res.fun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72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856B5A0B-E5FC-40BE-8A71-9D43DC5085B3}"/>
              </a:ext>
            </a:extLst>
          </p:cNvPr>
          <p:cNvSpPr/>
          <p:nvPr/>
        </p:nvSpPr>
        <p:spPr>
          <a:xfrm rot="10800000">
            <a:off x="-570124" y="5708603"/>
            <a:ext cx="13332247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DD0022-E792-40CD-8668-756D76287716}"/>
              </a:ext>
            </a:extLst>
          </p:cNvPr>
          <p:cNvSpPr/>
          <p:nvPr/>
        </p:nvSpPr>
        <p:spPr>
          <a:xfrm>
            <a:off x="0" y="0"/>
            <a:ext cx="369276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38100" sx="102000" sy="1020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45019EF-14C1-423A-845A-BB867F75600E}"/>
              </a:ext>
            </a:extLst>
          </p:cNvPr>
          <p:cNvSpPr/>
          <p:nvPr/>
        </p:nvSpPr>
        <p:spPr>
          <a:xfrm>
            <a:off x="775189" y="5555273"/>
            <a:ext cx="509954" cy="5099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4000" sy="104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568B74-643D-41CE-8800-D273E9E7C0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74" r="221"/>
          <a:stretch/>
        </p:blipFill>
        <p:spPr>
          <a:xfrm>
            <a:off x="1978006" y="1411362"/>
            <a:ext cx="3461062" cy="3589769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6" name="加号 5">
            <a:extLst>
              <a:ext uri="{FF2B5EF4-FFF2-40B4-BE49-F238E27FC236}">
                <a16:creationId xmlns:a16="http://schemas.microsoft.com/office/drawing/2014/main" id="{CEEE642A-AB43-4657-A06C-F1727D704BFB}"/>
              </a:ext>
            </a:extLst>
          </p:cNvPr>
          <p:cNvSpPr/>
          <p:nvPr/>
        </p:nvSpPr>
        <p:spPr>
          <a:xfrm>
            <a:off x="11572875" y="215900"/>
            <a:ext cx="304800" cy="304800"/>
          </a:xfrm>
          <a:prstGeom prst="mathPlus">
            <a:avLst>
              <a:gd name="adj1" fmla="val 11020"/>
            </a:avLst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2D49E9-D577-4329-A31D-F07A673DE477}"/>
              </a:ext>
            </a:extLst>
          </p:cNvPr>
          <p:cNvSpPr txBox="1"/>
          <p:nvPr/>
        </p:nvSpPr>
        <p:spPr>
          <a:xfrm>
            <a:off x="6276683" y="4123376"/>
            <a:ext cx="5701957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x=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np.linspace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(0, 10, 1000)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plt.scatter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x_list,y_list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plt.plot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x,np.polyval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(poly, x))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plt.title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('L2 regression: %d degree polynomial'%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plt.show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()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391551-D0CB-4F78-9A3E-85519CD18C22}"/>
              </a:ext>
            </a:extLst>
          </p:cNvPr>
          <p:cNvSpPr txBox="1"/>
          <p:nvPr/>
        </p:nvSpPr>
        <p:spPr>
          <a:xfrm>
            <a:off x="6425051" y="1806543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作图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14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  <p:bldP spid="6" grpId="0" animBg="1"/>
      <p:bldP spid="11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50A894A-88A7-4A4A-81D1-90AD26D0CFFC}"/>
              </a:ext>
            </a:extLst>
          </p:cNvPr>
          <p:cNvSpPr/>
          <p:nvPr/>
        </p:nvSpPr>
        <p:spPr>
          <a:xfrm>
            <a:off x="-768558" y="-342900"/>
            <a:ext cx="14414916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83BC8-B2D9-442C-AA06-97586139CA7A}"/>
              </a:ext>
            </a:extLst>
          </p:cNvPr>
          <p:cNvSpPr/>
          <p:nvPr/>
        </p:nvSpPr>
        <p:spPr>
          <a:xfrm>
            <a:off x="2531608" y="45276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B3F34-5358-4D8E-8672-4D6C10A0C2B9}"/>
              </a:ext>
            </a:extLst>
          </p:cNvPr>
          <p:cNvSpPr/>
          <p:nvPr/>
        </p:nvSpPr>
        <p:spPr>
          <a:xfrm>
            <a:off x="9011375" y="46693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34FDDC-CE1B-4A50-BA7F-D339307CC6F9}"/>
              </a:ext>
            </a:extLst>
          </p:cNvPr>
          <p:cNvSpPr txBox="1"/>
          <p:nvPr/>
        </p:nvSpPr>
        <p:spPr>
          <a:xfrm>
            <a:off x="2088864" y="1382026"/>
            <a:ext cx="163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一次多项式拟合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376B4B-708C-4DE3-B91C-5A8D3F82ED0C}"/>
              </a:ext>
            </a:extLst>
          </p:cNvPr>
          <p:cNvSpPr txBox="1"/>
          <p:nvPr/>
        </p:nvSpPr>
        <p:spPr>
          <a:xfrm>
            <a:off x="8568632" y="1382025"/>
            <a:ext cx="163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二次多项式拟合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9A29CE-A9F1-4F20-80B7-0639F7A273D1}"/>
              </a:ext>
            </a:extLst>
          </p:cNvPr>
          <p:cNvGrpSpPr/>
          <p:nvPr/>
        </p:nvGrpSpPr>
        <p:grpSpPr>
          <a:xfrm>
            <a:off x="9827745" y="5353665"/>
            <a:ext cx="4728509" cy="3459037"/>
            <a:chOff x="10280847" y="4867614"/>
            <a:chExt cx="3711904" cy="371190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9910CD-771B-4EAF-87F6-442F7E984A89}"/>
                </a:ext>
              </a:extLst>
            </p:cNvPr>
            <p:cNvSpPr/>
            <p:nvPr/>
          </p:nvSpPr>
          <p:spPr>
            <a:xfrm>
              <a:off x="11636251" y="6223018"/>
              <a:ext cx="1001097" cy="1001097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235D63D-9519-41FA-9271-DD8873EEDEB7}"/>
                </a:ext>
              </a:extLst>
            </p:cNvPr>
            <p:cNvSpPr/>
            <p:nvPr/>
          </p:nvSpPr>
          <p:spPr>
            <a:xfrm>
              <a:off x="11410350" y="5997117"/>
              <a:ext cx="1452898" cy="1452898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73E18E-C537-406B-AF91-808676B023F7}"/>
                </a:ext>
              </a:extLst>
            </p:cNvPr>
            <p:cNvSpPr/>
            <p:nvPr/>
          </p:nvSpPr>
          <p:spPr>
            <a:xfrm>
              <a:off x="11184450" y="5771217"/>
              <a:ext cx="1904699" cy="1904699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23B1C8-4009-4A0F-9A1D-04A37FD9782C}"/>
                </a:ext>
              </a:extLst>
            </p:cNvPr>
            <p:cNvSpPr/>
            <p:nvPr/>
          </p:nvSpPr>
          <p:spPr>
            <a:xfrm>
              <a:off x="10958549" y="5545316"/>
              <a:ext cx="2356501" cy="2356501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04F5D-A2D6-49DB-8443-4D157E4BEEEB}"/>
                </a:ext>
              </a:extLst>
            </p:cNvPr>
            <p:cNvSpPr/>
            <p:nvPr/>
          </p:nvSpPr>
          <p:spPr>
            <a:xfrm>
              <a:off x="10732648" y="5319415"/>
              <a:ext cx="2808302" cy="2808302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ABBD9F-30FA-4B65-BA6D-95A05674911B}"/>
                </a:ext>
              </a:extLst>
            </p:cNvPr>
            <p:cNvSpPr/>
            <p:nvPr/>
          </p:nvSpPr>
          <p:spPr>
            <a:xfrm>
              <a:off x="10506748" y="5093515"/>
              <a:ext cx="3260103" cy="3260103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7CB391-6E29-419B-95E9-A3FB865D4CAB}"/>
                </a:ext>
              </a:extLst>
            </p:cNvPr>
            <p:cNvSpPr/>
            <p:nvPr/>
          </p:nvSpPr>
          <p:spPr>
            <a:xfrm>
              <a:off x="10280847" y="4867614"/>
              <a:ext cx="3711904" cy="3711904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0584236-D233-47E9-8948-42ABFAFA8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3" y="2213022"/>
            <a:ext cx="5690985" cy="42682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E38F8C-1384-47E7-95AA-743051023E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1062"/>
            <a:ext cx="5690985" cy="4268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72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50A894A-88A7-4A4A-81D1-90AD26D0CFFC}"/>
              </a:ext>
            </a:extLst>
          </p:cNvPr>
          <p:cNvSpPr/>
          <p:nvPr/>
        </p:nvSpPr>
        <p:spPr>
          <a:xfrm>
            <a:off x="-768558" y="-342900"/>
            <a:ext cx="14414916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83BC8-B2D9-442C-AA06-97586139CA7A}"/>
              </a:ext>
            </a:extLst>
          </p:cNvPr>
          <p:cNvSpPr/>
          <p:nvPr/>
        </p:nvSpPr>
        <p:spPr>
          <a:xfrm>
            <a:off x="2531608" y="45276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B3F34-5358-4D8E-8672-4D6C10A0C2B9}"/>
              </a:ext>
            </a:extLst>
          </p:cNvPr>
          <p:cNvSpPr/>
          <p:nvPr/>
        </p:nvSpPr>
        <p:spPr>
          <a:xfrm>
            <a:off x="9011375" y="46693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34FDDC-CE1B-4A50-BA7F-D339307CC6F9}"/>
              </a:ext>
            </a:extLst>
          </p:cNvPr>
          <p:cNvSpPr txBox="1"/>
          <p:nvPr/>
        </p:nvSpPr>
        <p:spPr>
          <a:xfrm>
            <a:off x="1859974" y="1361479"/>
            <a:ext cx="2848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三次多项式拟合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376B4B-708C-4DE3-B91C-5A8D3F82ED0C}"/>
              </a:ext>
            </a:extLst>
          </p:cNvPr>
          <p:cNvSpPr txBox="1"/>
          <p:nvPr/>
        </p:nvSpPr>
        <p:spPr>
          <a:xfrm>
            <a:off x="8415208" y="1361478"/>
            <a:ext cx="269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四次多项式拟合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9A29CE-A9F1-4F20-80B7-0639F7A273D1}"/>
              </a:ext>
            </a:extLst>
          </p:cNvPr>
          <p:cNvGrpSpPr/>
          <p:nvPr/>
        </p:nvGrpSpPr>
        <p:grpSpPr>
          <a:xfrm>
            <a:off x="9827745" y="5353665"/>
            <a:ext cx="4728509" cy="3459037"/>
            <a:chOff x="10280847" y="4867614"/>
            <a:chExt cx="3711904" cy="371190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9910CD-771B-4EAF-87F6-442F7E984A89}"/>
                </a:ext>
              </a:extLst>
            </p:cNvPr>
            <p:cNvSpPr/>
            <p:nvPr/>
          </p:nvSpPr>
          <p:spPr>
            <a:xfrm>
              <a:off x="11636251" y="6223018"/>
              <a:ext cx="1001097" cy="1001097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235D63D-9519-41FA-9271-DD8873EEDEB7}"/>
                </a:ext>
              </a:extLst>
            </p:cNvPr>
            <p:cNvSpPr/>
            <p:nvPr/>
          </p:nvSpPr>
          <p:spPr>
            <a:xfrm>
              <a:off x="11410350" y="5997117"/>
              <a:ext cx="1452898" cy="1452898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73E18E-C537-406B-AF91-808676B023F7}"/>
                </a:ext>
              </a:extLst>
            </p:cNvPr>
            <p:cNvSpPr/>
            <p:nvPr/>
          </p:nvSpPr>
          <p:spPr>
            <a:xfrm>
              <a:off x="11184450" y="5771217"/>
              <a:ext cx="1904699" cy="1904699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23B1C8-4009-4A0F-9A1D-04A37FD9782C}"/>
                </a:ext>
              </a:extLst>
            </p:cNvPr>
            <p:cNvSpPr/>
            <p:nvPr/>
          </p:nvSpPr>
          <p:spPr>
            <a:xfrm>
              <a:off x="10958549" y="5545316"/>
              <a:ext cx="2356501" cy="2356501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04F5D-A2D6-49DB-8443-4D157E4BEEEB}"/>
                </a:ext>
              </a:extLst>
            </p:cNvPr>
            <p:cNvSpPr/>
            <p:nvPr/>
          </p:nvSpPr>
          <p:spPr>
            <a:xfrm>
              <a:off x="10732648" y="5319415"/>
              <a:ext cx="2808302" cy="2808302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ABBD9F-30FA-4B65-BA6D-95A05674911B}"/>
                </a:ext>
              </a:extLst>
            </p:cNvPr>
            <p:cNvSpPr/>
            <p:nvPr/>
          </p:nvSpPr>
          <p:spPr>
            <a:xfrm>
              <a:off x="10506748" y="5093515"/>
              <a:ext cx="3260103" cy="3260103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7CB391-6E29-419B-95E9-A3FB865D4CAB}"/>
                </a:ext>
              </a:extLst>
            </p:cNvPr>
            <p:cNvSpPr/>
            <p:nvPr/>
          </p:nvSpPr>
          <p:spPr>
            <a:xfrm>
              <a:off x="10280847" y="4867614"/>
              <a:ext cx="3711904" cy="3711904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EEE55A-B2BC-432F-B8E7-1CEDCDC1C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2" y="1913321"/>
            <a:ext cx="6095238" cy="4571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5606A-E747-496A-9369-1E07D9F46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13" y="1898425"/>
            <a:ext cx="6095238" cy="4571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4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50A894A-88A7-4A4A-81D1-90AD26D0CFFC}"/>
              </a:ext>
            </a:extLst>
          </p:cNvPr>
          <p:cNvSpPr/>
          <p:nvPr/>
        </p:nvSpPr>
        <p:spPr>
          <a:xfrm>
            <a:off x="-768558" y="-342900"/>
            <a:ext cx="14414916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83BC8-B2D9-442C-AA06-97586139CA7A}"/>
              </a:ext>
            </a:extLst>
          </p:cNvPr>
          <p:cNvSpPr/>
          <p:nvPr/>
        </p:nvSpPr>
        <p:spPr>
          <a:xfrm>
            <a:off x="2531608" y="45276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B3F34-5358-4D8E-8672-4D6C10A0C2B9}"/>
              </a:ext>
            </a:extLst>
          </p:cNvPr>
          <p:cNvSpPr/>
          <p:nvPr/>
        </p:nvSpPr>
        <p:spPr>
          <a:xfrm>
            <a:off x="9011375" y="46693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34FDDC-CE1B-4A50-BA7F-D339307CC6F9}"/>
              </a:ext>
            </a:extLst>
          </p:cNvPr>
          <p:cNvSpPr txBox="1"/>
          <p:nvPr/>
        </p:nvSpPr>
        <p:spPr>
          <a:xfrm>
            <a:off x="1937346" y="1371348"/>
            <a:ext cx="2694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五次多项式拟合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376B4B-708C-4DE3-B91C-5A8D3F82ED0C}"/>
              </a:ext>
            </a:extLst>
          </p:cNvPr>
          <p:cNvSpPr txBox="1"/>
          <p:nvPr/>
        </p:nvSpPr>
        <p:spPr>
          <a:xfrm>
            <a:off x="8284674" y="1371347"/>
            <a:ext cx="269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六次多项式拟合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9A29CE-A9F1-4F20-80B7-0639F7A273D1}"/>
              </a:ext>
            </a:extLst>
          </p:cNvPr>
          <p:cNvGrpSpPr/>
          <p:nvPr/>
        </p:nvGrpSpPr>
        <p:grpSpPr>
          <a:xfrm>
            <a:off x="9827745" y="5353665"/>
            <a:ext cx="4728509" cy="3459037"/>
            <a:chOff x="10280847" y="4867614"/>
            <a:chExt cx="3711904" cy="371190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9910CD-771B-4EAF-87F6-442F7E984A89}"/>
                </a:ext>
              </a:extLst>
            </p:cNvPr>
            <p:cNvSpPr/>
            <p:nvPr/>
          </p:nvSpPr>
          <p:spPr>
            <a:xfrm>
              <a:off x="11636251" y="6223018"/>
              <a:ext cx="1001097" cy="1001097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235D63D-9519-41FA-9271-DD8873EEDEB7}"/>
                </a:ext>
              </a:extLst>
            </p:cNvPr>
            <p:cNvSpPr/>
            <p:nvPr/>
          </p:nvSpPr>
          <p:spPr>
            <a:xfrm>
              <a:off x="11410350" y="5997117"/>
              <a:ext cx="1452898" cy="1452898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73E18E-C537-406B-AF91-808676B023F7}"/>
                </a:ext>
              </a:extLst>
            </p:cNvPr>
            <p:cNvSpPr/>
            <p:nvPr/>
          </p:nvSpPr>
          <p:spPr>
            <a:xfrm>
              <a:off x="11184450" y="5771217"/>
              <a:ext cx="1904699" cy="1904699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23B1C8-4009-4A0F-9A1D-04A37FD9782C}"/>
                </a:ext>
              </a:extLst>
            </p:cNvPr>
            <p:cNvSpPr/>
            <p:nvPr/>
          </p:nvSpPr>
          <p:spPr>
            <a:xfrm>
              <a:off x="10958549" y="5545316"/>
              <a:ext cx="2356501" cy="2356501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04F5D-A2D6-49DB-8443-4D157E4BEEEB}"/>
                </a:ext>
              </a:extLst>
            </p:cNvPr>
            <p:cNvSpPr/>
            <p:nvPr/>
          </p:nvSpPr>
          <p:spPr>
            <a:xfrm>
              <a:off x="10732648" y="5319415"/>
              <a:ext cx="2808302" cy="2808302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ABBD9F-30FA-4B65-BA6D-95A05674911B}"/>
                </a:ext>
              </a:extLst>
            </p:cNvPr>
            <p:cNvSpPr/>
            <p:nvPr/>
          </p:nvSpPr>
          <p:spPr>
            <a:xfrm>
              <a:off x="10506748" y="5093515"/>
              <a:ext cx="3260103" cy="3260103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7CB391-6E29-419B-95E9-A3FB865D4CAB}"/>
                </a:ext>
              </a:extLst>
            </p:cNvPr>
            <p:cNvSpPr/>
            <p:nvPr/>
          </p:nvSpPr>
          <p:spPr>
            <a:xfrm>
              <a:off x="10280847" y="4867614"/>
              <a:ext cx="3711904" cy="3711904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34DE056-17E5-4E87-A09D-445E73108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6" y="1833013"/>
            <a:ext cx="5330571" cy="49131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3422A8-4D43-4A45-A6D0-BCF9444CA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01" y="1833012"/>
            <a:ext cx="5542754" cy="49152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9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50A894A-88A7-4A4A-81D1-90AD26D0CFFC}"/>
              </a:ext>
            </a:extLst>
          </p:cNvPr>
          <p:cNvSpPr/>
          <p:nvPr/>
        </p:nvSpPr>
        <p:spPr>
          <a:xfrm>
            <a:off x="-768558" y="-342900"/>
            <a:ext cx="14414916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83BC8-B2D9-442C-AA06-97586139CA7A}"/>
              </a:ext>
            </a:extLst>
          </p:cNvPr>
          <p:cNvSpPr/>
          <p:nvPr/>
        </p:nvSpPr>
        <p:spPr>
          <a:xfrm>
            <a:off x="2531608" y="45276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B3F34-5358-4D8E-8672-4D6C10A0C2B9}"/>
              </a:ext>
            </a:extLst>
          </p:cNvPr>
          <p:cNvSpPr/>
          <p:nvPr/>
        </p:nvSpPr>
        <p:spPr>
          <a:xfrm>
            <a:off x="9011375" y="46693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34FDDC-CE1B-4A50-BA7F-D339307CC6F9}"/>
              </a:ext>
            </a:extLst>
          </p:cNvPr>
          <p:cNvSpPr txBox="1"/>
          <p:nvPr/>
        </p:nvSpPr>
        <p:spPr>
          <a:xfrm>
            <a:off x="1624629" y="1382025"/>
            <a:ext cx="28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七次多项式拟合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376B4B-708C-4DE3-B91C-5A8D3F82ED0C}"/>
              </a:ext>
            </a:extLst>
          </p:cNvPr>
          <p:cNvSpPr txBox="1"/>
          <p:nvPr/>
        </p:nvSpPr>
        <p:spPr>
          <a:xfrm>
            <a:off x="7977401" y="1382025"/>
            <a:ext cx="282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八次多项式拟合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9A29CE-A9F1-4F20-80B7-0639F7A273D1}"/>
              </a:ext>
            </a:extLst>
          </p:cNvPr>
          <p:cNvGrpSpPr/>
          <p:nvPr/>
        </p:nvGrpSpPr>
        <p:grpSpPr>
          <a:xfrm>
            <a:off x="9827745" y="5353665"/>
            <a:ext cx="4728509" cy="3459037"/>
            <a:chOff x="10280847" y="4867614"/>
            <a:chExt cx="3711904" cy="371190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9910CD-771B-4EAF-87F6-442F7E984A89}"/>
                </a:ext>
              </a:extLst>
            </p:cNvPr>
            <p:cNvSpPr/>
            <p:nvPr/>
          </p:nvSpPr>
          <p:spPr>
            <a:xfrm>
              <a:off x="11636251" y="6223018"/>
              <a:ext cx="1001097" cy="1001097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235D63D-9519-41FA-9271-DD8873EEDEB7}"/>
                </a:ext>
              </a:extLst>
            </p:cNvPr>
            <p:cNvSpPr/>
            <p:nvPr/>
          </p:nvSpPr>
          <p:spPr>
            <a:xfrm>
              <a:off x="11410350" y="5997117"/>
              <a:ext cx="1452898" cy="1452898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73E18E-C537-406B-AF91-808676B023F7}"/>
                </a:ext>
              </a:extLst>
            </p:cNvPr>
            <p:cNvSpPr/>
            <p:nvPr/>
          </p:nvSpPr>
          <p:spPr>
            <a:xfrm>
              <a:off x="11184450" y="5771217"/>
              <a:ext cx="1904699" cy="1904699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23B1C8-4009-4A0F-9A1D-04A37FD9782C}"/>
                </a:ext>
              </a:extLst>
            </p:cNvPr>
            <p:cNvSpPr/>
            <p:nvPr/>
          </p:nvSpPr>
          <p:spPr>
            <a:xfrm>
              <a:off x="10958549" y="5545316"/>
              <a:ext cx="2356501" cy="2356501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04F5D-A2D6-49DB-8443-4D157E4BEEEB}"/>
                </a:ext>
              </a:extLst>
            </p:cNvPr>
            <p:cNvSpPr/>
            <p:nvPr/>
          </p:nvSpPr>
          <p:spPr>
            <a:xfrm>
              <a:off x="10732648" y="5319415"/>
              <a:ext cx="2808302" cy="2808302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ABBD9F-30FA-4B65-BA6D-95A05674911B}"/>
                </a:ext>
              </a:extLst>
            </p:cNvPr>
            <p:cNvSpPr/>
            <p:nvPr/>
          </p:nvSpPr>
          <p:spPr>
            <a:xfrm>
              <a:off x="10506748" y="5093515"/>
              <a:ext cx="3260103" cy="3260103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7CB391-6E29-419B-95E9-A3FB865D4CAB}"/>
                </a:ext>
              </a:extLst>
            </p:cNvPr>
            <p:cNvSpPr/>
            <p:nvPr/>
          </p:nvSpPr>
          <p:spPr>
            <a:xfrm>
              <a:off x="10280847" y="4867614"/>
              <a:ext cx="3711904" cy="3711904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73B6177-922B-44B2-921A-F1EAAE0CA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6" y="2020136"/>
            <a:ext cx="5623744" cy="4622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E775A7-3C63-4F97-899D-C426B27DD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912114"/>
            <a:ext cx="5003409" cy="46985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94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650A894A-88A7-4A4A-81D1-90AD26D0CFFC}"/>
              </a:ext>
            </a:extLst>
          </p:cNvPr>
          <p:cNvSpPr/>
          <p:nvPr/>
        </p:nvSpPr>
        <p:spPr>
          <a:xfrm>
            <a:off x="-768558" y="-342900"/>
            <a:ext cx="14414916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483BC8-B2D9-442C-AA06-97586139CA7A}"/>
              </a:ext>
            </a:extLst>
          </p:cNvPr>
          <p:cNvSpPr/>
          <p:nvPr/>
        </p:nvSpPr>
        <p:spPr>
          <a:xfrm>
            <a:off x="2531608" y="45276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01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8B3F34-5358-4D8E-8672-4D6C10A0C2B9}"/>
              </a:ext>
            </a:extLst>
          </p:cNvPr>
          <p:cNvSpPr/>
          <p:nvPr/>
        </p:nvSpPr>
        <p:spPr>
          <a:xfrm>
            <a:off x="9011375" y="466935"/>
            <a:ext cx="752814" cy="7528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3000" sy="103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rgbClr val="62626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02</a:t>
            </a:r>
            <a:endParaRPr lang="zh-CN" altLang="en-US" sz="2400" dirty="0">
              <a:solidFill>
                <a:srgbClr val="626262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34FDDC-CE1B-4A50-BA7F-D339307CC6F9}"/>
              </a:ext>
            </a:extLst>
          </p:cNvPr>
          <p:cNvSpPr txBox="1"/>
          <p:nvPr/>
        </p:nvSpPr>
        <p:spPr>
          <a:xfrm>
            <a:off x="1532804" y="1422590"/>
            <a:ext cx="275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九次多项式拟合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376B4B-708C-4DE3-B91C-5A8D3F82ED0C}"/>
              </a:ext>
            </a:extLst>
          </p:cNvPr>
          <p:cNvSpPr txBox="1"/>
          <p:nvPr/>
        </p:nvSpPr>
        <p:spPr>
          <a:xfrm>
            <a:off x="7940632" y="1422589"/>
            <a:ext cx="275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十次多项式拟合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D9A29CE-A9F1-4F20-80B7-0639F7A273D1}"/>
              </a:ext>
            </a:extLst>
          </p:cNvPr>
          <p:cNvGrpSpPr/>
          <p:nvPr/>
        </p:nvGrpSpPr>
        <p:grpSpPr>
          <a:xfrm>
            <a:off x="9827745" y="5353665"/>
            <a:ext cx="4728509" cy="3459037"/>
            <a:chOff x="10280847" y="4867614"/>
            <a:chExt cx="3711904" cy="371190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59910CD-771B-4EAF-87F6-442F7E984A89}"/>
                </a:ext>
              </a:extLst>
            </p:cNvPr>
            <p:cNvSpPr/>
            <p:nvPr/>
          </p:nvSpPr>
          <p:spPr>
            <a:xfrm>
              <a:off x="11636251" y="6223018"/>
              <a:ext cx="1001097" cy="1001097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235D63D-9519-41FA-9271-DD8873EEDEB7}"/>
                </a:ext>
              </a:extLst>
            </p:cNvPr>
            <p:cNvSpPr/>
            <p:nvPr/>
          </p:nvSpPr>
          <p:spPr>
            <a:xfrm>
              <a:off x="11410350" y="5997117"/>
              <a:ext cx="1452898" cy="1452898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573E18E-C537-406B-AF91-808676B023F7}"/>
                </a:ext>
              </a:extLst>
            </p:cNvPr>
            <p:cNvSpPr/>
            <p:nvPr/>
          </p:nvSpPr>
          <p:spPr>
            <a:xfrm>
              <a:off x="11184450" y="5771217"/>
              <a:ext cx="1904699" cy="1904699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023B1C8-4009-4A0F-9A1D-04A37FD9782C}"/>
                </a:ext>
              </a:extLst>
            </p:cNvPr>
            <p:cNvSpPr/>
            <p:nvPr/>
          </p:nvSpPr>
          <p:spPr>
            <a:xfrm>
              <a:off x="10958549" y="5545316"/>
              <a:ext cx="2356501" cy="2356501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F04F5D-A2D6-49DB-8443-4D157E4BEEEB}"/>
                </a:ext>
              </a:extLst>
            </p:cNvPr>
            <p:cNvSpPr/>
            <p:nvPr/>
          </p:nvSpPr>
          <p:spPr>
            <a:xfrm>
              <a:off x="10732648" y="5319415"/>
              <a:ext cx="2808302" cy="2808302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5ABBD9F-30FA-4B65-BA6D-95A05674911B}"/>
                </a:ext>
              </a:extLst>
            </p:cNvPr>
            <p:cNvSpPr/>
            <p:nvPr/>
          </p:nvSpPr>
          <p:spPr>
            <a:xfrm>
              <a:off x="10506748" y="5093515"/>
              <a:ext cx="3260103" cy="3260103"/>
            </a:xfrm>
            <a:prstGeom prst="ellipse">
              <a:avLst/>
            </a:prstGeom>
            <a:noFill/>
            <a:ln w="12700" cap="flat" cmpd="sng" algn="ctr">
              <a:solidFill>
                <a:srgbClr val="585858">
                  <a:alpha val="28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lumMod val="100000"/>
                  </a:schemeClr>
                </a:solidFill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47CB391-6E29-419B-95E9-A3FB865D4CAB}"/>
                </a:ext>
              </a:extLst>
            </p:cNvPr>
            <p:cNvSpPr/>
            <p:nvPr/>
          </p:nvSpPr>
          <p:spPr>
            <a:xfrm>
              <a:off x="10280847" y="4867614"/>
              <a:ext cx="3711904" cy="3711904"/>
            </a:xfrm>
            <a:prstGeom prst="ellipse">
              <a:avLst/>
            </a:prstGeom>
            <a:noFill/>
            <a:ln>
              <a:solidFill>
                <a:srgbClr val="585858">
                  <a:alpha val="2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1B2F512-62BC-4105-96FB-42449C9C7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7" y="1884254"/>
            <a:ext cx="5177143" cy="4877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96D846-806D-4728-871F-8A41595BE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82" y="1884254"/>
            <a:ext cx="5177143" cy="4805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70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</a:t>
            </a:r>
            <a:r>
              <a:rPr lang="en-US" altLang="zh-CN" sz="4400" b="1" spc="600" baseline="400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逼近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32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B6DBFEF-90E5-4EDE-90DC-993ACB48CC38}"/>
              </a:ext>
            </a:extLst>
          </p:cNvPr>
          <p:cNvSpPr/>
          <p:nvPr/>
        </p:nvSpPr>
        <p:spPr>
          <a:xfrm>
            <a:off x="0" y="0"/>
            <a:ext cx="25146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87E03-4A7E-4A18-8BBE-D135084056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69" r="7299"/>
          <a:stretch/>
        </p:blipFill>
        <p:spPr>
          <a:xfrm>
            <a:off x="1257300" y="1260987"/>
            <a:ext cx="2742211" cy="4336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651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67D4B9D-BED6-49B4-8AB1-EA52F43D224A}"/>
              </a:ext>
            </a:extLst>
          </p:cNvPr>
          <p:cNvSpPr/>
          <p:nvPr/>
        </p:nvSpPr>
        <p:spPr>
          <a:xfrm>
            <a:off x="10684449" y="523568"/>
            <a:ext cx="593152" cy="5931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7400C55-EE52-4537-9496-B9BFE604614D}"/>
              </a:ext>
            </a:extLst>
          </p:cNvPr>
          <p:cNvSpPr/>
          <p:nvPr/>
        </p:nvSpPr>
        <p:spPr>
          <a:xfrm>
            <a:off x="4807835" y="3132424"/>
            <a:ext cx="593152" cy="593152"/>
          </a:xfrm>
          <a:prstGeom prst="ellipse">
            <a:avLst/>
          </a:prstGeom>
          <a:solidFill>
            <a:srgbClr val="7E7E7E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CFA67E1-CD99-458C-AB50-F5C5F108660E}"/>
              </a:ext>
            </a:extLst>
          </p:cNvPr>
          <p:cNvSpPr/>
          <p:nvPr/>
        </p:nvSpPr>
        <p:spPr>
          <a:xfrm>
            <a:off x="11449051" y="6133106"/>
            <a:ext cx="342899" cy="342899"/>
          </a:xfrm>
          <a:prstGeom prst="ellipse">
            <a:avLst/>
          </a:prstGeom>
          <a:solidFill>
            <a:srgbClr val="D1D1D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44C54B6-B5CC-44C8-8E19-0899AD9EC39C}"/>
              </a:ext>
            </a:extLst>
          </p:cNvPr>
          <p:cNvSpPr txBox="1"/>
          <p:nvPr/>
        </p:nvSpPr>
        <p:spPr>
          <a:xfrm>
            <a:off x="6513507" y="1260987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损失函数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014CFE-652E-45B6-9090-CB60D674B422}"/>
              </a:ext>
            </a:extLst>
          </p:cNvPr>
          <p:cNvSpPr txBox="1"/>
          <p:nvPr/>
        </p:nvSpPr>
        <p:spPr>
          <a:xfrm>
            <a:off x="6819684" y="2813859"/>
            <a:ext cx="4457917" cy="169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def loss(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):  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np.dot(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X_part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I=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g_list-y_list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sum=0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for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in I: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sum+=abs(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return sum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92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E5CE1BE-42C9-4AEF-ADE9-9ED16AF4B092}"/>
              </a:ext>
            </a:extLst>
          </p:cNvPr>
          <p:cNvSpPr/>
          <p:nvPr/>
        </p:nvSpPr>
        <p:spPr>
          <a:xfrm>
            <a:off x="-2152651" y="-2740789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588948-AA9C-44AC-B569-76FBBC1F8781}"/>
              </a:ext>
            </a:extLst>
          </p:cNvPr>
          <p:cNvSpPr txBox="1"/>
          <p:nvPr/>
        </p:nvSpPr>
        <p:spPr>
          <a:xfrm>
            <a:off x="3752850" y="514350"/>
            <a:ext cx="468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585858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目 录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7C2D3B-1605-4734-9AC9-BAC3E84FFA29}"/>
              </a:ext>
            </a:extLst>
          </p:cNvPr>
          <p:cNvSpPr/>
          <p:nvPr/>
        </p:nvSpPr>
        <p:spPr>
          <a:xfrm>
            <a:off x="10668003" y="5622610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E6609F-7D37-4045-8EFB-31E35793D1F5}"/>
              </a:ext>
            </a:extLst>
          </p:cNvPr>
          <p:cNvSpPr txBox="1"/>
          <p:nvPr/>
        </p:nvSpPr>
        <p:spPr>
          <a:xfrm>
            <a:off x="3883742" y="1714679"/>
            <a:ext cx="4424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100" dirty="0">
                <a:latin typeface="包图简圆体" panose="02010601030101010101" pitchFamily="2" charset="-122"/>
                <a:ea typeface="包图简圆体" panose="02010601030101010101" pitchFamily="2" charset="-122"/>
              </a:rPr>
              <a:t>CONTENTES</a:t>
            </a:r>
            <a:endParaRPr lang="zh-CN" altLang="en-US" sz="2400" spc="100" dirty="0">
              <a:latin typeface="包图简圆体" panose="02010601030101010101" pitchFamily="2" charset="-122"/>
              <a:ea typeface="包图简圆体" panose="02010601030101010101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E4B3364-0819-43BF-9D83-3675D1A1659F}"/>
              </a:ext>
            </a:extLst>
          </p:cNvPr>
          <p:cNvGrpSpPr/>
          <p:nvPr/>
        </p:nvGrpSpPr>
        <p:grpSpPr>
          <a:xfrm>
            <a:off x="846306" y="3333750"/>
            <a:ext cx="2568103" cy="1787784"/>
            <a:chOff x="1313030" y="3333750"/>
            <a:chExt cx="2568103" cy="1787784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8C026B6-B52A-44F3-99D6-23EE15B8F6EC}"/>
                </a:ext>
              </a:extLst>
            </p:cNvPr>
            <p:cNvSpPr/>
            <p:nvPr/>
          </p:nvSpPr>
          <p:spPr>
            <a:xfrm>
              <a:off x="2171700" y="3333750"/>
              <a:ext cx="723900" cy="40005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989C695-40DD-40F4-A80A-4574724A5F76}"/>
                </a:ext>
              </a:extLst>
            </p:cNvPr>
            <p:cNvSpPr txBox="1"/>
            <p:nvPr/>
          </p:nvSpPr>
          <p:spPr>
            <a:xfrm>
              <a:off x="17573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01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293867-ABAF-4242-8512-51F56EB1B67F}"/>
                </a:ext>
              </a:extLst>
            </p:cNvPr>
            <p:cNvSpPr txBox="1"/>
            <p:nvPr/>
          </p:nvSpPr>
          <p:spPr>
            <a:xfrm>
              <a:off x="1313030" y="4536759"/>
              <a:ext cx="2568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生成随机点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81A797B-B0FE-4C2E-B770-0B472A02ED41}"/>
              </a:ext>
            </a:extLst>
          </p:cNvPr>
          <p:cNvGrpSpPr/>
          <p:nvPr/>
        </p:nvGrpSpPr>
        <p:grpSpPr>
          <a:xfrm>
            <a:off x="3743325" y="3333750"/>
            <a:ext cx="2019300" cy="2280227"/>
            <a:chOff x="3898900" y="3333750"/>
            <a:chExt cx="2019300" cy="228022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0178929-9755-4E39-BF23-ACAFEDB601FD}"/>
                </a:ext>
              </a:extLst>
            </p:cNvPr>
            <p:cNvSpPr/>
            <p:nvPr/>
          </p:nvSpPr>
          <p:spPr>
            <a:xfrm>
              <a:off x="4768850" y="3333750"/>
              <a:ext cx="400050" cy="400050"/>
            </a:xfrm>
            <a:prstGeom prst="ellipse">
              <a:avLst/>
            </a:prstGeom>
            <a:solidFill>
              <a:srgbClr val="7E7E7E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E7E7E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92FEF55-804A-43CF-877C-5CABDDCDEE1E}"/>
                </a:ext>
              </a:extLst>
            </p:cNvPr>
            <p:cNvSpPr txBox="1"/>
            <p:nvPr/>
          </p:nvSpPr>
          <p:spPr>
            <a:xfrm>
              <a:off x="41322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02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2C0E7A-93CD-47B8-AB39-FFF16D0B0844}"/>
                </a:ext>
              </a:extLst>
            </p:cNvPr>
            <p:cNvSpPr txBox="1"/>
            <p:nvPr/>
          </p:nvSpPr>
          <p:spPr>
            <a:xfrm>
              <a:off x="3898900" y="4536759"/>
              <a:ext cx="2019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L</a:t>
              </a:r>
              <a:r>
                <a:rPr lang="en-US" altLang="zh-CN" sz="3200" spc="400" baseline="400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2</a:t>
              </a:r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逼近</a:t>
              </a:r>
            </a:p>
            <a:p>
              <a:pPr algn="ctr"/>
              <a:endPara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D0E6033-4DB4-466D-97B4-DC3CFECB18D9}"/>
              </a:ext>
            </a:extLst>
          </p:cNvPr>
          <p:cNvGrpSpPr/>
          <p:nvPr/>
        </p:nvGrpSpPr>
        <p:grpSpPr>
          <a:xfrm>
            <a:off x="6429375" y="3333750"/>
            <a:ext cx="2019300" cy="1787784"/>
            <a:chOff x="6273801" y="3333750"/>
            <a:chExt cx="2019300" cy="178778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5687ED-C450-47F5-8F69-AF1033B48686}"/>
                </a:ext>
              </a:extLst>
            </p:cNvPr>
            <p:cNvSpPr/>
            <p:nvPr/>
          </p:nvSpPr>
          <p:spPr>
            <a:xfrm>
              <a:off x="7042150" y="3333750"/>
              <a:ext cx="381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ADE69D-F945-4898-BC92-D8140B684427}"/>
                </a:ext>
              </a:extLst>
            </p:cNvPr>
            <p:cNvSpPr txBox="1"/>
            <p:nvPr/>
          </p:nvSpPr>
          <p:spPr>
            <a:xfrm>
              <a:off x="65071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03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5CB211-7B02-49CE-A266-18894B1BD643}"/>
                </a:ext>
              </a:extLst>
            </p:cNvPr>
            <p:cNvSpPr txBox="1"/>
            <p:nvPr/>
          </p:nvSpPr>
          <p:spPr>
            <a:xfrm>
              <a:off x="6273801" y="4536759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L</a:t>
              </a:r>
              <a:r>
                <a:rPr lang="en-US" altLang="zh-CN" sz="3200" spc="400" baseline="40000" dirty="0">
                  <a:solidFill>
                    <a:srgbClr val="585858"/>
                  </a:solidFill>
                  <a:ea typeface="字魂36号-正文宋楷" panose="00000500000000000000" pitchFamily="2" charset="-122"/>
                </a:rPr>
                <a:t>1</a:t>
              </a:r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逼近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29A4C8-EBAE-47BB-8C2E-B00EDF50C156}"/>
              </a:ext>
            </a:extLst>
          </p:cNvPr>
          <p:cNvGrpSpPr/>
          <p:nvPr/>
        </p:nvGrpSpPr>
        <p:grpSpPr>
          <a:xfrm>
            <a:off x="9115425" y="3333750"/>
            <a:ext cx="2019300" cy="1787784"/>
            <a:chOff x="8648703" y="3333750"/>
            <a:chExt cx="2019300" cy="178778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C728AA-D352-4ACD-B685-A3746E8D6D5B}"/>
                </a:ext>
              </a:extLst>
            </p:cNvPr>
            <p:cNvSpPr/>
            <p:nvPr/>
          </p:nvSpPr>
          <p:spPr>
            <a:xfrm>
              <a:off x="9296400" y="3333750"/>
              <a:ext cx="723900" cy="380999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ffectLst>
              <a:outerShdw blurRad="177800" sx="106000" sy="1060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16EDEA1-B98A-4B4C-8BA2-89B52F29F6CD}"/>
                </a:ext>
              </a:extLst>
            </p:cNvPr>
            <p:cNvSpPr txBox="1"/>
            <p:nvPr/>
          </p:nvSpPr>
          <p:spPr>
            <a:xfrm>
              <a:off x="8882062" y="3943351"/>
              <a:ext cx="15525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P</a:t>
              </a:r>
              <a:r>
                <a:rPr lang="en-US" altLang="zh-CN" sz="2800" b="1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art 04</a:t>
              </a:r>
              <a:endParaRPr lang="zh-CN" altLang="en-US" sz="2800" b="1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BC9A84-73F3-4A89-8713-AE6D495828F5}"/>
                </a:ext>
              </a:extLst>
            </p:cNvPr>
            <p:cNvSpPr txBox="1"/>
            <p:nvPr/>
          </p:nvSpPr>
          <p:spPr>
            <a:xfrm>
              <a:off x="8648703" y="4536759"/>
              <a:ext cx="2019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L∞</a:t>
              </a:r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逼近</a:t>
              </a: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590EB78E-EA49-4BEC-8DA8-FD47485D55CA}"/>
              </a:ext>
            </a:extLst>
          </p:cNvPr>
          <p:cNvSpPr/>
          <p:nvPr/>
        </p:nvSpPr>
        <p:spPr>
          <a:xfrm>
            <a:off x="10945297" y="884992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67FC341-1CD4-4F7E-9700-E00FDAC28D22}"/>
              </a:ext>
            </a:extLst>
          </p:cNvPr>
          <p:cNvSpPr/>
          <p:nvPr/>
        </p:nvSpPr>
        <p:spPr>
          <a:xfrm>
            <a:off x="374700" y="5829388"/>
            <a:ext cx="795953" cy="795953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2DCE048-F4ED-49AE-B264-EFCC2400AC33}"/>
              </a:ext>
            </a:extLst>
          </p:cNvPr>
          <p:cNvSpPr/>
          <p:nvPr/>
        </p:nvSpPr>
        <p:spPr>
          <a:xfrm>
            <a:off x="4332300" y="256418"/>
            <a:ext cx="94443" cy="94443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D21C4D8-80B0-4B2A-AF73-30139024E9C4}"/>
              </a:ext>
            </a:extLst>
          </p:cNvPr>
          <p:cNvSpPr/>
          <p:nvPr/>
        </p:nvSpPr>
        <p:spPr>
          <a:xfrm>
            <a:off x="1910529" y="1267156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5AB40A-F81D-4343-9316-36C6538B1A35}"/>
              </a:ext>
            </a:extLst>
          </p:cNvPr>
          <p:cNvSpPr/>
          <p:nvPr/>
        </p:nvSpPr>
        <p:spPr>
          <a:xfrm>
            <a:off x="10671837" y="5935854"/>
            <a:ext cx="459044" cy="459044"/>
          </a:xfrm>
          <a:prstGeom prst="ellipse">
            <a:avLst/>
          </a:prstGeom>
          <a:solidFill>
            <a:srgbClr val="7E7E7E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13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28D97F48-03A4-4623-815B-AEC07805A946}"/>
              </a:ext>
            </a:extLst>
          </p:cNvPr>
          <p:cNvSpPr/>
          <p:nvPr/>
        </p:nvSpPr>
        <p:spPr>
          <a:xfrm>
            <a:off x="5068777" y="5231498"/>
            <a:ext cx="1031875" cy="1031875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9694B9A-2137-4989-91DA-E3D450614029}"/>
              </a:ext>
            </a:extLst>
          </p:cNvPr>
          <p:cNvSpPr/>
          <p:nvPr/>
        </p:nvSpPr>
        <p:spPr>
          <a:xfrm>
            <a:off x="8516437" y="-1595896"/>
            <a:ext cx="4879401" cy="48794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A19BB-4626-4D4E-B882-724D137D6F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20" y="3419117"/>
            <a:ext cx="3268980" cy="217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4FE5FC2-B865-4736-977E-4B38506B834E}"/>
              </a:ext>
            </a:extLst>
          </p:cNvPr>
          <p:cNvSpPr/>
          <p:nvPr/>
        </p:nvSpPr>
        <p:spPr>
          <a:xfrm rot="10800000">
            <a:off x="-1828800" y="5734050"/>
            <a:ext cx="15106650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C5D288-D1A4-429E-A65B-3C0D83F87ADC}"/>
              </a:ext>
            </a:extLst>
          </p:cNvPr>
          <p:cNvSpPr/>
          <p:nvPr/>
        </p:nvSpPr>
        <p:spPr>
          <a:xfrm>
            <a:off x="766916" y="0"/>
            <a:ext cx="3436784" cy="1397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2F1A96D-D387-433A-ACBB-ADE60E4D33D4}"/>
              </a:ext>
            </a:extLst>
          </p:cNvPr>
          <p:cNvGrpSpPr/>
          <p:nvPr/>
        </p:nvGrpSpPr>
        <p:grpSpPr>
          <a:xfrm>
            <a:off x="625792" y="349864"/>
            <a:ext cx="3467101" cy="1753421"/>
            <a:chOff x="4537709" y="-13177"/>
            <a:chExt cx="3467101" cy="175342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91D009-F0CD-43CA-8EED-37DDA8438046}"/>
                </a:ext>
              </a:extLst>
            </p:cNvPr>
            <p:cNvSpPr txBox="1"/>
            <p:nvPr/>
          </p:nvSpPr>
          <p:spPr>
            <a:xfrm>
              <a:off x="4537709" y="-13177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逼近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97DA762-D75C-4EB6-B72C-DC17A394971E}"/>
                </a:ext>
              </a:extLst>
            </p:cNvPr>
            <p:cNvSpPr txBox="1"/>
            <p:nvPr/>
          </p:nvSpPr>
          <p:spPr>
            <a:xfrm>
              <a:off x="5718204" y="1370912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B1EBA-AD66-4DD2-8B47-2B87A194D3E6}"/>
              </a:ext>
            </a:extLst>
          </p:cNvPr>
          <p:cNvSpPr txBox="1"/>
          <p:nvPr/>
        </p:nvSpPr>
        <p:spPr>
          <a:xfrm>
            <a:off x="766916" y="1117386"/>
            <a:ext cx="10901263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L1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逼近与</a:t>
            </a: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逼近仅有损失函数定义及对损失值容忍度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Var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的区别，其余部分代码与</a:t>
            </a: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逼近相同。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拟合结果同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拟合大同小异，我们在此仅贴上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5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次多项式拟合的结果：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3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31D869-6A33-4AE8-AB0B-7908F01073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3328"/>
          <a:stretch/>
        </p:blipFill>
        <p:spPr>
          <a:xfrm>
            <a:off x="6096000" y="-2464824"/>
            <a:ext cx="11041627" cy="11041627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860C66-EEF8-4024-B632-3D7686EFB480}"/>
              </a:ext>
            </a:extLst>
          </p:cNvPr>
          <p:cNvSpPr/>
          <p:nvPr/>
        </p:nvSpPr>
        <p:spPr>
          <a:xfrm>
            <a:off x="1238865" y="1209368"/>
            <a:ext cx="2300748" cy="8849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A19A4F-D91C-48A1-9647-3B1D72A905EA}"/>
              </a:ext>
            </a:extLst>
          </p:cNvPr>
          <p:cNvSpPr txBox="1"/>
          <p:nvPr/>
        </p:nvSpPr>
        <p:spPr>
          <a:xfrm>
            <a:off x="976793" y="1588294"/>
            <a:ext cx="2646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五次多项式拟合结果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A875F96-5708-4D48-B0C3-5811833502DE}"/>
              </a:ext>
            </a:extLst>
          </p:cNvPr>
          <p:cNvGrpSpPr/>
          <p:nvPr/>
        </p:nvGrpSpPr>
        <p:grpSpPr>
          <a:xfrm>
            <a:off x="671870" y="4798387"/>
            <a:ext cx="973394" cy="973394"/>
            <a:chOff x="671870" y="4798387"/>
            <a:chExt cx="973394" cy="97339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176302C-5CC4-4925-AFC5-73369C64289A}"/>
                </a:ext>
              </a:extLst>
            </p:cNvPr>
            <p:cNvSpPr/>
            <p:nvPr/>
          </p:nvSpPr>
          <p:spPr>
            <a:xfrm>
              <a:off x="671870" y="4798387"/>
              <a:ext cx="973394" cy="973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159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心形 8">
              <a:extLst>
                <a:ext uri="{FF2B5EF4-FFF2-40B4-BE49-F238E27FC236}">
                  <a16:creationId xmlns:a16="http://schemas.microsoft.com/office/drawing/2014/main" id="{C077D678-3FEA-473F-BF31-AE40DA39AED1}"/>
                </a:ext>
              </a:extLst>
            </p:cNvPr>
            <p:cNvSpPr/>
            <p:nvPr/>
          </p:nvSpPr>
          <p:spPr>
            <a:xfrm>
              <a:off x="976793" y="5103310"/>
              <a:ext cx="363548" cy="363548"/>
            </a:xfrm>
            <a:prstGeom prst="heart">
              <a:avLst/>
            </a:prstGeom>
            <a:solidFill>
              <a:srgbClr val="9B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67FC8E37-F0F0-45CC-88D7-4471A16EE1A4}"/>
              </a:ext>
            </a:extLst>
          </p:cNvPr>
          <p:cNvSpPr/>
          <p:nvPr/>
        </p:nvSpPr>
        <p:spPr>
          <a:xfrm flipV="1">
            <a:off x="4463777" y="2959183"/>
            <a:ext cx="589030" cy="5890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09883F9-D488-4EFF-A97E-14B20B3EF7C9}"/>
              </a:ext>
            </a:extLst>
          </p:cNvPr>
          <p:cNvSpPr/>
          <p:nvPr/>
        </p:nvSpPr>
        <p:spPr>
          <a:xfrm flipV="1">
            <a:off x="360593" y="331303"/>
            <a:ext cx="411647" cy="41164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FD330F-DF66-4B64-BA98-CBFFE1F45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657" y="3387863"/>
            <a:ext cx="4021650" cy="282104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4DB0EFA-531A-4269-B067-D47FDB854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642" y="1538438"/>
            <a:ext cx="4867275" cy="40195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62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</a:t>
            </a:r>
            <a:r>
              <a:rPr lang="zh-CN" altLang="en-US" sz="4400" b="1" spc="600" baseline="400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∞</a:t>
            </a:r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逼近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80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F4C4EF0-B8CC-47A3-8BEC-3B47EBBE7EFA}"/>
              </a:ext>
            </a:extLst>
          </p:cNvPr>
          <p:cNvSpPr/>
          <p:nvPr/>
        </p:nvSpPr>
        <p:spPr>
          <a:xfrm>
            <a:off x="10191750" y="0"/>
            <a:ext cx="2000250" cy="6858000"/>
          </a:xfrm>
          <a:prstGeom prst="rect">
            <a:avLst/>
          </a:prstGeom>
          <a:solidFill>
            <a:srgbClr val="D1D1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D26BC03-AFF4-40C4-801D-E36FDF6B193C}"/>
              </a:ext>
            </a:extLst>
          </p:cNvPr>
          <p:cNvSpPr/>
          <p:nvPr/>
        </p:nvSpPr>
        <p:spPr>
          <a:xfrm>
            <a:off x="-952501" y="-952500"/>
            <a:ext cx="2190750" cy="21907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27587A-59C0-4405-AED2-4E5BFE108E36}"/>
              </a:ext>
            </a:extLst>
          </p:cNvPr>
          <p:cNvSpPr txBox="1"/>
          <p:nvPr/>
        </p:nvSpPr>
        <p:spPr>
          <a:xfrm>
            <a:off x="1123948" y="1524000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定义损失函数</a:t>
            </a:r>
            <a:r>
              <a:rPr lang="en-US" altLang="zh-CN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</a:t>
            </a:r>
            <a:r>
              <a:rPr lang="zh-CN" altLang="en-US" sz="3200" spc="400" baseline="400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B0EF9-DFF5-40BE-87B5-BBA0F89D2D73}"/>
              </a:ext>
            </a:extLst>
          </p:cNvPr>
          <p:cNvSpPr txBox="1"/>
          <p:nvPr/>
        </p:nvSpPr>
        <p:spPr>
          <a:xfrm>
            <a:off x="1238249" y="2334294"/>
            <a:ext cx="5771840" cy="769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def loss(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):  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np.dot(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X_part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a_list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return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np.max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np.abs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y_list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-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g_list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))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2A6E25-4C74-492C-BAEA-29E0D3A6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73" y="1103185"/>
            <a:ext cx="4632960" cy="4407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32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28D97F48-03A4-4623-815B-AEC07805A946}"/>
              </a:ext>
            </a:extLst>
          </p:cNvPr>
          <p:cNvSpPr/>
          <p:nvPr/>
        </p:nvSpPr>
        <p:spPr>
          <a:xfrm>
            <a:off x="5068777" y="5231498"/>
            <a:ext cx="1031875" cy="1031875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9694B9A-2137-4989-91DA-E3D450614029}"/>
              </a:ext>
            </a:extLst>
          </p:cNvPr>
          <p:cNvSpPr/>
          <p:nvPr/>
        </p:nvSpPr>
        <p:spPr>
          <a:xfrm>
            <a:off x="8516437" y="-1595896"/>
            <a:ext cx="4879401" cy="487940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93700" sx="103000" sy="103000" algn="ctr" rotWithShape="0">
              <a:schemeClr val="tx1">
                <a:lumMod val="95000"/>
                <a:lumOff val="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A19BB-4626-4D4E-B882-724D137D6F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20" y="3419117"/>
            <a:ext cx="3268980" cy="2179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4FE5FC2-B865-4736-977E-4B38506B834E}"/>
              </a:ext>
            </a:extLst>
          </p:cNvPr>
          <p:cNvSpPr/>
          <p:nvPr/>
        </p:nvSpPr>
        <p:spPr>
          <a:xfrm rot="10800000">
            <a:off x="-1828800" y="5734050"/>
            <a:ext cx="15106650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C5D288-D1A4-429E-A65B-3C0D83F87ADC}"/>
              </a:ext>
            </a:extLst>
          </p:cNvPr>
          <p:cNvSpPr/>
          <p:nvPr/>
        </p:nvSpPr>
        <p:spPr>
          <a:xfrm>
            <a:off x="766916" y="0"/>
            <a:ext cx="3436784" cy="139700"/>
          </a:xfrm>
          <a:prstGeom prst="rect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2F1A96D-D387-433A-ACBB-ADE60E4D33D4}"/>
              </a:ext>
            </a:extLst>
          </p:cNvPr>
          <p:cNvGrpSpPr/>
          <p:nvPr/>
        </p:nvGrpSpPr>
        <p:grpSpPr>
          <a:xfrm>
            <a:off x="625792" y="349864"/>
            <a:ext cx="3467101" cy="1753421"/>
            <a:chOff x="4537709" y="-13177"/>
            <a:chExt cx="3467101" cy="175342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D91D009-F0CD-43CA-8EED-37DDA8438046}"/>
                </a:ext>
              </a:extLst>
            </p:cNvPr>
            <p:cNvSpPr txBox="1"/>
            <p:nvPr/>
          </p:nvSpPr>
          <p:spPr>
            <a:xfrm>
              <a:off x="4537709" y="-13177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逼近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97DA762-D75C-4EB6-B72C-DC17A394971E}"/>
                </a:ext>
              </a:extLst>
            </p:cNvPr>
            <p:cNvSpPr txBox="1"/>
            <p:nvPr/>
          </p:nvSpPr>
          <p:spPr>
            <a:xfrm>
              <a:off x="5718204" y="1370912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B1EBA-AD66-4DD2-8B47-2B87A194D3E6}"/>
              </a:ext>
            </a:extLst>
          </p:cNvPr>
          <p:cNvSpPr txBox="1"/>
          <p:nvPr/>
        </p:nvSpPr>
        <p:spPr>
          <a:xfrm>
            <a:off x="766916" y="1117386"/>
            <a:ext cx="10901263" cy="538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逼近与</a:t>
            </a: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逼近仅有损失函数定义及对损失值容忍度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Var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的区别，其余部分代码与</a:t>
            </a:r>
            <a:r>
              <a:rPr lang="en-US" altLang="zh-CN" sz="1400" b="1" spc="600" dirty="0">
                <a:solidFill>
                  <a:srgbClr val="7E7E7E"/>
                </a:solidFill>
                <a:latin typeface="字魂36号-正文宋楷" panose="00000500000000000000" pitchFamily="2" charset="-122"/>
                <a:ea typeface="思源黑体 CN Medium" panose="020B0600000000000000" pitchFamily="34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逼近相同。</a:t>
            </a:r>
            <a:endParaRPr lang="en-US" altLang="zh-CN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拟合结果同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L2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拟合大同小异，我们在此仅贴上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8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次多项式拟合的结果：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14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6" grpId="0" animBg="1"/>
      <p:bldP spid="7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BBAF65D-A84C-403C-893C-4AB006CE31EA}"/>
              </a:ext>
            </a:extLst>
          </p:cNvPr>
          <p:cNvSpPr txBox="1"/>
          <p:nvPr/>
        </p:nvSpPr>
        <p:spPr>
          <a:xfrm>
            <a:off x="7410452" y="613165"/>
            <a:ext cx="3467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八次多项式拟合</a:t>
            </a:r>
            <a:endParaRPr lang="en-US" altLang="zh-CN" sz="32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  <a:p>
            <a:pPr algn="ctr"/>
            <a:endParaRPr lang="zh-CN" altLang="en-US" sz="3200" spc="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14B02A1-6ECD-4F52-9F49-DF3FA163D1EC}"/>
              </a:ext>
            </a:extLst>
          </p:cNvPr>
          <p:cNvSpPr/>
          <p:nvPr/>
        </p:nvSpPr>
        <p:spPr>
          <a:xfrm>
            <a:off x="11963400" y="1734393"/>
            <a:ext cx="228600" cy="3389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00F072C-AFEC-4168-A24F-4F677314041B}"/>
              </a:ext>
            </a:extLst>
          </p:cNvPr>
          <p:cNvSpPr/>
          <p:nvPr/>
        </p:nvSpPr>
        <p:spPr>
          <a:xfrm rot="10800000">
            <a:off x="-1799303" y="5728020"/>
            <a:ext cx="15106650" cy="14314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687DF33-14C6-40D5-88E8-12452AE9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67" y="613165"/>
            <a:ext cx="3814793" cy="25616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036492-D5A3-46A3-901B-7C06ABA6E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60897" y="64558"/>
            <a:ext cx="4143977" cy="443244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0BDF28-DFEC-4B7A-8915-8A04A9D41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605" y="1571196"/>
            <a:ext cx="3814793" cy="371560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E32EEC4-04BB-4E7C-AE1A-FFE351C65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83" y="3535009"/>
            <a:ext cx="5322277" cy="2238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78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359D750-12D5-42E3-ACAF-F60E8A0A32B5}"/>
              </a:ext>
            </a:extLst>
          </p:cNvPr>
          <p:cNvSpPr/>
          <p:nvPr/>
        </p:nvSpPr>
        <p:spPr>
          <a:xfrm>
            <a:off x="-936607" y="-133469"/>
            <a:ext cx="13332247" cy="1279090"/>
          </a:xfrm>
          <a:custGeom>
            <a:avLst/>
            <a:gdLst>
              <a:gd name="connsiteX0" fmla="*/ 822307 w 13332247"/>
              <a:gd name="connsiteY0" fmla="*/ 152519 h 1279090"/>
              <a:gd name="connsiteX1" fmla="*/ 1089007 w 13332247"/>
              <a:gd name="connsiteY1" fmla="*/ 419219 h 1279090"/>
              <a:gd name="connsiteX2" fmla="*/ 2003407 w 13332247"/>
              <a:gd name="connsiteY2" fmla="*/ 971669 h 1279090"/>
              <a:gd name="connsiteX3" fmla="*/ 2746357 w 13332247"/>
              <a:gd name="connsiteY3" fmla="*/ 1257419 h 1279090"/>
              <a:gd name="connsiteX4" fmla="*/ 4327507 w 13332247"/>
              <a:gd name="connsiteY4" fmla="*/ 400169 h 1279090"/>
              <a:gd name="connsiteX5" fmla="*/ 5451457 w 13332247"/>
              <a:gd name="connsiteY5" fmla="*/ 419219 h 1279090"/>
              <a:gd name="connsiteX6" fmla="*/ 6499207 w 13332247"/>
              <a:gd name="connsiteY6" fmla="*/ 781169 h 1279090"/>
              <a:gd name="connsiteX7" fmla="*/ 8232757 w 13332247"/>
              <a:gd name="connsiteY7" fmla="*/ 647819 h 1279090"/>
              <a:gd name="connsiteX8" fmla="*/ 9051907 w 13332247"/>
              <a:gd name="connsiteY8" fmla="*/ 1085969 h 1279090"/>
              <a:gd name="connsiteX9" fmla="*/ 9813907 w 13332247"/>
              <a:gd name="connsiteY9" fmla="*/ 1257419 h 1279090"/>
              <a:gd name="connsiteX10" fmla="*/ 10385407 w 13332247"/>
              <a:gd name="connsiteY10" fmla="*/ 1162169 h 1279090"/>
              <a:gd name="connsiteX11" fmla="*/ 11509357 w 13332247"/>
              <a:gd name="connsiteY11" fmla="*/ 457319 h 1279090"/>
              <a:gd name="connsiteX12" fmla="*/ 12233257 w 13332247"/>
              <a:gd name="connsiteY12" fmla="*/ 133469 h 1279090"/>
              <a:gd name="connsiteX13" fmla="*/ 12519007 w 13332247"/>
              <a:gd name="connsiteY13" fmla="*/ 119 h 1279090"/>
              <a:gd name="connsiteX14" fmla="*/ 822307 w 13332247"/>
              <a:gd name="connsiteY14" fmla="*/ 152519 h 12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332247" h="1279090">
                <a:moveTo>
                  <a:pt x="822307" y="152519"/>
                </a:moveTo>
                <a:cubicBezTo>
                  <a:pt x="-1082693" y="222369"/>
                  <a:pt x="892157" y="282694"/>
                  <a:pt x="1089007" y="419219"/>
                </a:cubicBezTo>
                <a:cubicBezTo>
                  <a:pt x="1285857" y="555744"/>
                  <a:pt x="1727182" y="831969"/>
                  <a:pt x="2003407" y="971669"/>
                </a:cubicBezTo>
                <a:cubicBezTo>
                  <a:pt x="2279632" y="1111369"/>
                  <a:pt x="2359007" y="1352669"/>
                  <a:pt x="2746357" y="1257419"/>
                </a:cubicBezTo>
                <a:cubicBezTo>
                  <a:pt x="3133707" y="1162169"/>
                  <a:pt x="3876657" y="539869"/>
                  <a:pt x="4327507" y="400169"/>
                </a:cubicBezTo>
                <a:cubicBezTo>
                  <a:pt x="4778357" y="260469"/>
                  <a:pt x="5089507" y="355719"/>
                  <a:pt x="5451457" y="419219"/>
                </a:cubicBezTo>
                <a:cubicBezTo>
                  <a:pt x="5813407" y="482719"/>
                  <a:pt x="6035657" y="743069"/>
                  <a:pt x="6499207" y="781169"/>
                </a:cubicBezTo>
                <a:cubicBezTo>
                  <a:pt x="6962757" y="819269"/>
                  <a:pt x="7807307" y="597019"/>
                  <a:pt x="8232757" y="647819"/>
                </a:cubicBezTo>
                <a:cubicBezTo>
                  <a:pt x="8658207" y="698619"/>
                  <a:pt x="8788382" y="984369"/>
                  <a:pt x="9051907" y="1085969"/>
                </a:cubicBezTo>
                <a:cubicBezTo>
                  <a:pt x="9315432" y="1187569"/>
                  <a:pt x="9591657" y="1244719"/>
                  <a:pt x="9813907" y="1257419"/>
                </a:cubicBezTo>
                <a:cubicBezTo>
                  <a:pt x="10036157" y="1270119"/>
                  <a:pt x="10102832" y="1295519"/>
                  <a:pt x="10385407" y="1162169"/>
                </a:cubicBezTo>
                <a:cubicBezTo>
                  <a:pt x="10667982" y="1028819"/>
                  <a:pt x="11201382" y="628769"/>
                  <a:pt x="11509357" y="457319"/>
                </a:cubicBezTo>
                <a:cubicBezTo>
                  <a:pt x="11817332" y="285869"/>
                  <a:pt x="12064982" y="209669"/>
                  <a:pt x="12233257" y="133469"/>
                </a:cubicBezTo>
                <a:cubicBezTo>
                  <a:pt x="12401532" y="57269"/>
                  <a:pt x="14427182" y="-3056"/>
                  <a:pt x="12519007" y="119"/>
                </a:cubicBezTo>
                <a:cubicBezTo>
                  <a:pt x="10610832" y="3294"/>
                  <a:pt x="2727307" y="82669"/>
                  <a:pt x="822307" y="152519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A9B6FD4-500A-4374-B12A-B8958F487A33}"/>
              </a:ext>
            </a:extLst>
          </p:cNvPr>
          <p:cNvSpPr/>
          <p:nvPr/>
        </p:nvSpPr>
        <p:spPr>
          <a:xfrm>
            <a:off x="10706100" y="372726"/>
            <a:ext cx="495300" cy="495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83D6673-22ED-48B5-8DAB-BC712CB49852}"/>
              </a:ext>
            </a:extLst>
          </p:cNvPr>
          <p:cNvSpPr/>
          <p:nvPr/>
        </p:nvSpPr>
        <p:spPr>
          <a:xfrm>
            <a:off x="940607" y="1873263"/>
            <a:ext cx="2737290" cy="27372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239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37D620A-734B-4798-ACE4-4ECD5634B79D}"/>
              </a:ext>
            </a:extLst>
          </p:cNvPr>
          <p:cNvSpPr/>
          <p:nvPr/>
        </p:nvSpPr>
        <p:spPr>
          <a:xfrm>
            <a:off x="540557" y="3028950"/>
            <a:ext cx="800100" cy="800100"/>
          </a:xfrm>
          <a:prstGeom prst="ellips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1DA93E8-229A-4E74-8C5B-F3F6CD4655FB}"/>
              </a:ext>
            </a:extLst>
          </p:cNvPr>
          <p:cNvSpPr txBox="1"/>
          <p:nvPr/>
        </p:nvSpPr>
        <p:spPr>
          <a:xfrm>
            <a:off x="4725647" y="2479066"/>
            <a:ext cx="5980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400" dirty="0">
                <a:solidFill>
                  <a:srgbClr val="4040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谢谢观看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5D970BA2-DE7B-4979-B2B8-FCE6185FD869}"/>
              </a:ext>
            </a:extLst>
          </p:cNvPr>
          <p:cNvSpPr/>
          <p:nvPr/>
        </p:nvSpPr>
        <p:spPr>
          <a:xfrm rot="5400000">
            <a:off x="10493048" y="2982884"/>
            <a:ext cx="538328" cy="353904"/>
          </a:xfrm>
          <a:prstGeom prst="triangl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E5FADFD-D334-4AA7-BAF5-E59162C02373}"/>
              </a:ext>
            </a:extLst>
          </p:cNvPr>
          <p:cNvSpPr/>
          <p:nvPr/>
        </p:nvSpPr>
        <p:spPr>
          <a:xfrm>
            <a:off x="10318553" y="5012840"/>
            <a:ext cx="1151725" cy="11517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68300" sx="107000" sy="10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C6C9F37-0BF0-416D-B776-8C3F5AF02D07}"/>
              </a:ext>
            </a:extLst>
          </p:cNvPr>
          <p:cNvSpPr/>
          <p:nvPr/>
        </p:nvSpPr>
        <p:spPr>
          <a:xfrm>
            <a:off x="3274178" y="5542002"/>
            <a:ext cx="379981" cy="379981"/>
          </a:xfrm>
          <a:prstGeom prst="ellipse">
            <a:avLst/>
          </a:prstGeom>
          <a:solidFill>
            <a:srgbClr val="7E7E7E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60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生成随机点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07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457E3A51-0D3E-493C-B562-37CEC9C1A03B}"/>
              </a:ext>
            </a:extLst>
          </p:cNvPr>
          <p:cNvSpPr/>
          <p:nvPr/>
        </p:nvSpPr>
        <p:spPr>
          <a:xfrm>
            <a:off x="-685800" y="-4076700"/>
            <a:ext cx="13563600" cy="815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dist="38100" dir="5400000" sx="101000" sy="101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ECE128-ED8A-4796-BC7B-347C2B2B2DA8}"/>
              </a:ext>
            </a:extLst>
          </p:cNvPr>
          <p:cNvGrpSpPr/>
          <p:nvPr/>
        </p:nvGrpSpPr>
        <p:grpSpPr>
          <a:xfrm>
            <a:off x="962823" y="1180089"/>
            <a:ext cx="5225541" cy="1017032"/>
            <a:chOff x="962823" y="1389639"/>
            <a:chExt cx="5225541" cy="10170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FAC6885-9BB6-4F19-8296-F6DE5D4446C1}"/>
                </a:ext>
              </a:extLst>
            </p:cNvPr>
            <p:cNvSpPr txBox="1"/>
            <p:nvPr/>
          </p:nvSpPr>
          <p:spPr>
            <a:xfrm>
              <a:off x="962823" y="1821896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引入相关模块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F49962-F448-4483-9873-837034E32A9D}"/>
                </a:ext>
              </a:extLst>
            </p:cNvPr>
            <p:cNvSpPr txBox="1"/>
            <p:nvPr/>
          </p:nvSpPr>
          <p:spPr>
            <a:xfrm>
              <a:off x="6003634" y="1389639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F8BE47E-F54C-4160-9535-1C901E4151C2}"/>
              </a:ext>
            </a:extLst>
          </p:cNvPr>
          <p:cNvSpPr txBox="1"/>
          <p:nvPr/>
        </p:nvSpPr>
        <p:spPr>
          <a:xfrm>
            <a:off x="6573602" y="1288987"/>
            <a:ext cx="7772400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import random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import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numpy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as np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from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scipy.optimize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import minimize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import math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import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matplotlib.pyplot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as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plt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4108B4-BB11-4559-A470-8B66F6154E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160" b="28834"/>
          <a:stretch/>
        </p:blipFill>
        <p:spPr>
          <a:xfrm>
            <a:off x="1214283" y="3261360"/>
            <a:ext cx="9763433" cy="3178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43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BA066BB8-AC76-477E-93F3-5EFAE5235F6E}"/>
              </a:ext>
            </a:extLst>
          </p:cNvPr>
          <p:cNvSpPr/>
          <p:nvPr/>
        </p:nvSpPr>
        <p:spPr>
          <a:xfrm>
            <a:off x="-1352551" y="3790950"/>
            <a:ext cx="4686300" cy="46863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923D975-C995-4B4D-A0E7-9C9AAB372879}"/>
              </a:ext>
            </a:extLst>
          </p:cNvPr>
          <p:cNvGrpSpPr/>
          <p:nvPr/>
        </p:nvGrpSpPr>
        <p:grpSpPr>
          <a:xfrm>
            <a:off x="1057164" y="1312934"/>
            <a:ext cx="4778665" cy="903237"/>
            <a:chOff x="1057164" y="1312934"/>
            <a:chExt cx="4778665" cy="90323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8433594-0044-47BE-9BC8-1A684CBAEFE3}"/>
                </a:ext>
              </a:extLst>
            </p:cNvPr>
            <p:cNvSpPr txBox="1"/>
            <p:nvPr/>
          </p:nvSpPr>
          <p:spPr>
            <a:xfrm>
              <a:off x="1149529" y="1312934"/>
              <a:ext cx="46863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404040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拟合点生成函数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3D85ECA-BC9B-4B2A-BC8A-6FADBA8E56CC}"/>
                </a:ext>
              </a:extLst>
            </p:cNvPr>
            <p:cNvSpPr txBox="1"/>
            <p:nvPr/>
          </p:nvSpPr>
          <p:spPr>
            <a:xfrm>
              <a:off x="1057164" y="184683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>
                <a:solidFill>
                  <a:srgbClr val="404040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5CB121ED-F0B2-44E2-BD6F-E29C52A4CA66}"/>
              </a:ext>
            </a:extLst>
          </p:cNvPr>
          <p:cNvSpPr/>
          <p:nvPr/>
        </p:nvSpPr>
        <p:spPr>
          <a:xfrm>
            <a:off x="11782425" y="6419850"/>
            <a:ext cx="552450" cy="5524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4DDF73-B700-4E88-BE56-BD937221B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8914"/>
            <a:ext cx="5845540" cy="265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4904DE-46A9-41F9-B5CA-A42C0C72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599" y="1172469"/>
            <a:ext cx="865707" cy="8657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AE1AE52-F568-4B40-B4CE-8BDEC74016EB}"/>
              </a:ext>
            </a:extLst>
          </p:cNvPr>
          <p:cNvSpPr txBox="1"/>
          <p:nvPr/>
        </p:nvSpPr>
        <p:spPr>
          <a:xfrm>
            <a:off x="1582382" y="2385060"/>
            <a:ext cx="3027718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0545DE0-577F-4273-84A7-1F5651D0D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452" y="3429000"/>
            <a:ext cx="973484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拟合点生成函数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初始数据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B200B2"/>
                </a:solidFill>
                <a:effectLst/>
                <a:latin typeface="Arial Unicode MS"/>
                <a:ea typeface="JetBrains Mono"/>
              </a:rPr>
              <a:t>__init__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sigma):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 = random.randint(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 = random.randint(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.sigma = sigma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“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拟合点生成函数为：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y=%dx+%d+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ω，ω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~N(0,%d)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”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% 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.b, 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.sigma) **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x):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#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拟合点</a:t>
            </a:r>
            <a:r>
              <a:rPr kumimoji="0" lang="zh-CN" altLang="en-US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纵坐标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omega = random.gauss(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.sigma)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y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.a * x 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.b + omega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y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26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41F2552-BB1B-4D04-AB04-082F997FE7D3}"/>
              </a:ext>
            </a:extLst>
          </p:cNvPr>
          <p:cNvSpPr/>
          <p:nvPr/>
        </p:nvSpPr>
        <p:spPr>
          <a:xfrm>
            <a:off x="0" y="803787"/>
            <a:ext cx="9144000" cy="52504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3000" sy="103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3646C3-29FD-46A7-AEB3-CBCBA7FA1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90" y="803787"/>
            <a:ext cx="3449501" cy="5247387"/>
          </a:xfrm>
          <a:prstGeom prst="rect">
            <a:avLst/>
          </a:prstGeom>
        </p:spPr>
      </p:pic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82E01BC3-13CC-4939-9FAA-E11DACEB549A}"/>
              </a:ext>
            </a:extLst>
          </p:cNvPr>
          <p:cNvSpPr/>
          <p:nvPr/>
        </p:nvSpPr>
        <p:spPr>
          <a:xfrm>
            <a:off x="-44242" y="1871412"/>
            <a:ext cx="546457" cy="3115176"/>
          </a:xfrm>
          <a:prstGeom prst="homePlate">
            <a:avLst>
              <a:gd name="adj" fmla="val 30645"/>
            </a:avLst>
          </a:prstGeom>
          <a:solidFill>
            <a:schemeClr val="bg1"/>
          </a:solidFill>
          <a:ln>
            <a:noFill/>
          </a:ln>
          <a:effectLst>
            <a:outerShdw blurRad="304800" dist="38100" sx="102000" sy="102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89BBB7-8EA8-4AD3-9034-3B7304F72FA5}"/>
              </a:ext>
            </a:extLst>
          </p:cNvPr>
          <p:cNvSpPr/>
          <p:nvPr/>
        </p:nvSpPr>
        <p:spPr>
          <a:xfrm>
            <a:off x="1179826" y="1400525"/>
            <a:ext cx="464458" cy="464458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1905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23A964-1CD5-4827-8700-5D3A2DA75422}"/>
              </a:ext>
            </a:extLst>
          </p:cNvPr>
          <p:cNvGrpSpPr/>
          <p:nvPr/>
        </p:nvGrpSpPr>
        <p:grpSpPr>
          <a:xfrm>
            <a:off x="1523745" y="1330649"/>
            <a:ext cx="3467101" cy="2794251"/>
            <a:chOff x="5083502" y="-1054007"/>
            <a:chExt cx="3467101" cy="279425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52C9F46-CF80-423A-871F-D57D1228AF46}"/>
                </a:ext>
              </a:extLst>
            </p:cNvPr>
            <p:cNvSpPr txBox="1"/>
            <p:nvPr/>
          </p:nvSpPr>
          <p:spPr>
            <a:xfrm>
              <a:off x="5083502" y="-1054007"/>
              <a:ext cx="3467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spc="400" dirty="0">
                  <a:solidFill>
                    <a:srgbClr val="585858"/>
                  </a:solidFill>
                  <a:latin typeface="字魂36号-正文宋楷" panose="00000500000000000000" pitchFamily="2" charset="-122"/>
                  <a:ea typeface="字魂36号-正文宋楷" panose="00000500000000000000" pitchFamily="2" charset="-122"/>
                </a:rPr>
                <a:t>生成拟合函数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395D1A-47C1-42CC-9EFD-EB378F853531}"/>
                </a:ext>
              </a:extLst>
            </p:cNvPr>
            <p:cNvSpPr txBox="1"/>
            <p:nvPr/>
          </p:nvSpPr>
          <p:spPr>
            <a:xfrm>
              <a:off x="5718204" y="1370912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FBBE6A8A-37CF-4D64-90C7-BA9DC50D8F75}"/>
              </a:ext>
            </a:extLst>
          </p:cNvPr>
          <p:cNvSpPr txBox="1"/>
          <p:nvPr/>
        </p:nvSpPr>
        <p:spPr>
          <a:xfrm>
            <a:off x="1021530" y="3429000"/>
            <a:ext cx="7199844" cy="192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while 1: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try: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sigma = int(input("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输入符合正态分布的白噪音</a:t>
            </a:r>
            <a:r>
              <a:rPr lang="el-GR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ω~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N(0,</a:t>
            </a:r>
            <a:r>
              <a:rPr lang="el-GR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δ^2)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中</a:t>
            </a:r>
            <a:r>
              <a:rPr lang="el-GR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δ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的取值：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"))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break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except: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print("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非法输入，请重新输入！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")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continue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f1 = f(sigma)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ACEB8A-5973-41AE-B31C-04D8DF98B22C}"/>
              </a:ext>
            </a:extLst>
          </p:cNvPr>
          <p:cNvSpPr txBox="1"/>
          <p:nvPr/>
        </p:nvSpPr>
        <p:spPr>
          <a:xfrm>
            <a:off x="1503495" y="2376797"/>
            <a:ext cx="5842185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输入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δ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确定拟合点生成函数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4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32592826-C4D1-4BE0-8B39-E040BFA266AA}"/>
              </a:ext>
            </a:extLst>
          </p:cNvPr>
          <p:cNvSpPr/>
          <p:nvPr/>
        </p:nvSpPr>
        <p:spPr>
          <a:xfrm>
            <a:off x="4758432" y="-1440488"/>
            <a:ext cx="9906615" cy="99066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223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90F9F1D-18CB-4303-8BEF-D9756D503D80}"/>
              </a:ext>
            </a:extLst>
          </p:cNvPr>
          <p:cNvSpPr/>
          <p:nvPr/>
        </p:nvSpPr>
        <p:spPr>
          <a:xfrm>
            <a:off x="755854" y="412338"/>
            <a:ext cx="846190" cy="84619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3080BC-C357-4F75-9BDA-D744F4689286}"/>
              </a:ext>
            </a:extLst>
          </p:cNvPr>
          <p:cNvSpPr/>
          <p:nvPr/>
        </p:nvSpPr>
        <p:spPr>
          <a:xfrm>
            <a:off x="765994" y="5559836"/>
            <a:ext cx="462731" cy="4627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sx="104000" sy="104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2BE1C9-946E-40EE-AB71-2349EF160D7F}"/>
              </a:ext>
            </a:extLst>
          </p:cNvPr>
          <p:cNvGrpSpPr/>
          <p:nvPr/>
        </p:nvGrpSpPr>
        <p:grpSpPr>
          <a:xfrm>
            <a:off x="2183954" y="1094698"/>
            <a:ext cx="1619250" cy="1028700"/>
            <a:chOff x="1846773" y="2914649"/>
            <a:chExt cx="1619250" cy="1028700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96FC253-A5F3-4817-979B-B2FDBC42C599}"/>
                </a:ext>
              </a:extLst>
            </p:cNvPr>
            <p:cNvSpPr/>
            <p:nvPr/>
          </p:nvSpPr>
          <p:spPr>
            <a:xfrm>
              <a:off x="1846773" y="2914649"/>
              <a:ext cx="1619250" cy="1028700"/>
            </a:xfrm>
            <a:prstGeom prst="roundRect">
              <a:avLst>
                <a:gd name="adj" fmla="val 29630"/>
              </a:avLst>
            </a:prstGeom>
            <a:solidFill>
              <a:schemeClr val="bg1"/>
            </a:solidFill>
            <a:ln>
              <a:noFill/>
            </a:ln>
            <a:effectLst>
              <a:outerShdw blurRad="215900" sx="104000" sy="104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FFDF6BC8-8C7C-4967-97DC-C96B1071A012}"/>
                </a:ext>
              </a:extLst>
            </p:cNvPr>
            <p:cNvSpPr/>
            <p:nvPr/>
          </p:nvSpPr>
          <p:spPr>
            <a:xfrm rot="5400000">
              <a:off x="2419393" y="3246903"/>
              <a:ext cx="619128" cy="364193"/>
            </a:xfrm>
            <a:prstGeom prst="triangl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椭圆 7">
            <a:extLst>
              <a:ext uri="{FF2B5EF4-FFF2-40B4-BE49-F238E27FC236}">
                <a16:creationId xmlns:a16="http://schemas.microsoft.com/office/drawing/2014/main" id="{25FDA41B-DF52-4851-80E1-1310193BB6F6}"/>
              </a:ext>
            </a:extLst>
          </p:cNvPr>
          <p:cNvSpPr/>
          <p:nvPr/>
        </p:nvSpPr>
        <p:spPr>
          <a:xfrm>
            <a:off x="4295701" y="6022567"/>
            <a:ext cx="462731" cy="462731"/>
          </a:xfrm>
          <a:prstGeom prst="ellipse">
            <a:avLst/>
          </a:prstGeom>
          <a:solidFill>
            <a:srgbClr val="D1D1D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53DF8388-C2F0-481D-91A6-41C36A063131}"/>
              </a:ext>
            </a:extLst>
          </p:cNvPr>
          <p:cNvSpPr/>
          <p:nvPr/>
        </p:nvSpPr>
        <p:spPr>
          <a:xfrm rot="5400000">
            <a:off x="5954090" y="3246903"/>
            <a:ext cx="619128" cy="364193"/>
          </a:xfrm>
          <a:prstGeom prst="triangl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DD1AB9-B31B-4396-8AD9-2A340A9E935D}"/>
              </a:ext>
            </a:extLst>
          </p:cNvPr>
          <p:cNvSpPr txBox="1"/>
          <p:nvPr/>
        </p:nvSpPr>
        <p:spPr>
          <a:xfrm>
            <a:off x="7568355" y="1609048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生成拟合点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7B905A-622F-4903-9407-67C5852326D7}"/>
              </a:ext>
            </a:extLst>
          </p:cNvPr>
          <p:cNvSpPr txBox="1"/>
          <p:nvPr/>
        </p:nvSpPr>
        <p:spPr>
          <a:xfrm>
            <a:off x="7709337" y="3866680"/>
            <a:ext cx="4153641" cy="1693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np.random.rand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(20) * 10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sorted(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print("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拟合点横坐标为：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",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y_list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= []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for x in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y_list.append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(f1.y(x))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print("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拟合点对应纵坐标为：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",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y_list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)</a:t>
            </a:r>
            <a:endParaRPr lang="zh-CN" altLang="en-US" sz="1400" dirty="0">
              <a:solidFill>
                <a:srgbClr val="585858"/>
              </a:solidFill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3A98EF-B575-4ADD-867C-2156485C0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21" y="2328184"/>
            <a:ext cx="4247033" cy="2884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56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F638786-2D10-4B8F-880F-6EA67FFF3F09}"/>
              </a:ext>
            </a:extLst>
          </p:cNvPr>
          <p:cNvSpPr/>
          <p:nvPr/>
        </p:nvSpPr>
        <p:spPr>
          <a:xfrm>
            <a:off x="-685800" y="3784600"/>
            <a:ext cx="13563600" cy="8153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33400" dist="38100" dir="5400000" sx="102000" sy="102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556E31-97F2-43C2-9A99-078A0EEBE6ED}"/>
              </a:ext>
            </a:extLst>
          </p:cNvPr>
          <p:cNvGrpSpPr/>
          <p:nvPr/>
        </p:nvGrpSpPr>
        <p:grpSpPr>
          <a:xfrm>
            <a:off x="1696064" y="-1"/>
            <a:ext cx="737419" cy="737419"/>
            <a:chOff x="1696064" y="-1"/>
            <a:chExt cx="737419" cy="73741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762A1AD-0377-4136-BB81-07DB76F04EBF}"/>
                </a:ext>
              </a:extLst>
            </p:cNvPr>
            <p:cNvSpPr/>
            <p:nvPr/>
          </p:nvSpPr>
          <p:spPr>
            <a:xfrm>
              <a:off x="1696064" y="-1"/>
              <a:ext cx="737419" cy="737419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3EA2ED4-4A89-42C6-AF79-E6DF121DE796}"/>
                </a:ext>
              </a:extLst>
            </p:cNvPr>
            <p:cNvSpPr/>
            <p:nvPr/>
          </p:nvSpPr>
          <p:spPr>
            <a:xfrm rot="5400000">
              <a:off x="1839244" y="229522"/>
              <a:ext cx="451981" cy="270081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24639AD-C303-43C7-AA6A-1D83CEE89A64}"/>
              </a:ext>
            </a:extLst>
          </p:cNvPr>
          <p:cNvSpPr txBox="1"/>
          <p:nvPr/>
        </p:nvSpPr>
        <p:spPr>
          <a:xfrm>
            <a:off x="1338178" y="1141838"/>
            <a:ext cx="346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建立自变量矩阵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6CE2C6-83FA-4283-B757-F55EB544AB90}"/>
              </a:ext>
            </a:extLst>
          </p:cNvPr>
          <p:cNvSpPr txBox="1"/>
          <p:nvPr/>
        </p:nvSpPr>
        <p:spPr>
          <a:xfrm>
            <a:off x="6865620" y="1313356"/>
            <a:ext cx="5124450" cy="1231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X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np.zeros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([20, 11])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for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in range(20):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x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x_list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[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]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for j in range(11):</a:t>
            </a:r>
          </a:p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            X[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, j] = 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math.pow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(x, 10-j)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359E5F-383B-44A6-9575-637A2CF8EE3E}"/>
              </a:ext>
            </a:extLst>
          </p:cNvPr>
          <p:cNvSpPr txBox="1"/>
          <p:nvPr/>
        </p:nvSpPr>
        <p:spPr>
          <a:xfrm>
            <a:off x="601979" y="2116077"/>
            <a:ext cx="50650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行向量依次为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xi^n,xi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^(n-1),...,xi^0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，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x1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第一行</a:t>
            </a:r>
            <a:r>
              <a:rPr lang="en-US" altLang="zh-CN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x2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第二行直至</a:t>
            </a:r>
            <a:r>
              <a:rPr lang="en-US" altLang="zh-CN" sz="1400" dirty="0" err="1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xn</a:t>
            </a:r>
            <a:r>
              <a:rPr lang="zh-CN" altLang="en-US" sz="1400" dirty="0">
                <a:solidFill>
                  <a:srgbClr val="585858"/>
                </a:solidFill>
                <a:latin typeface="字魂36号-正文宋楷" panose="00000500000000000000" pitchFamily="2" charset="-122"/>
                <a:ea typeface="字魂36号-正文宋楷" panose="00000500000000000000" pitchFamily="2" charset="-122"/>
              </a:rPr>
              <a:t>以此类推。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DCF2B00-86D5-400F-A474-71DBB596C6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1920">
            <a:off x="2626531" y="3564427"/>
            <a:ext cx="3556083" cy="2370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215900" sx="103000" sy="103000" algn="ctr" rotWithShape="0">
              <a:schemeClr val="tx1">
                <a:lumMod val="65000"/>
                <a:lumOff val="35000"/>
                <a:alpha val="22000"/>
              </a:scheme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BD03A2-B087-4226-8D5A-CA87D0D997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9254">
            <a:off x="6335318" y="3669188"/>
            <a:ext cx="3555774" cy="23707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17500" sx="104000" sy="104000" algn="ctr" rotWithShape="0">
              <a:schemeClr val="tx1">
                <a:lumMod val="65000"/>
                <a:lumOff val="35000"/>
                <a:alpha val="20000"/>
              </a:scheme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22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D0C10CF5-26DB-4D3D-A2FE-827DF5C8A41F}"/>
              </a:ext>
            </a:extLst>
          </p:cNvPr>
          <p:cNvSpPr/>
          <p:nvPr/>
        </p:nvSpPr>
        <p:spPr>
          <a:xfrm>
            <a:off x="2654710" y="-2499852"/>
            <a:ext cx="11857703" cy="11857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09600" dist="38100" dir="10800000" sx="102000" sy="102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CF843D-24A7-4C92-AEC4-7CF125328CF9}"/>
              </a:ext>
            </a:extLst>
          </p:cNvPr>
          <p:cNvSpPr/>
          <p:nvPr/>
        </p:nvSpPr>
        <p:spPr>
          <a:xfrm>
            <a:off x="1187049" y="4196991"/>
            <a:ext cx="3348275" cy="1346804"/>
          </a:xfrm>
          <a:prstGeom prst="rect">
            <a:avLst/>
          </a:prstGeom>
          <a:solidFill>
            <a:srgbClr val="D1D1D1">
              <a:alpha val="4862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AF690A-51B7-41B1-95EB-186EFF952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21" y="1714499"/>
            <a:ext cx="3343731" cy="3429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33D2D4-77A4-4AD2-9D05-D0D0CA288214}"/>
              </a:ext>
            </a:extLst>
          </p:cNvPr>
          <p:cNvSpPr txBox="1"/>
          <p:nvPr/>
        </p:nvSpPr>
        <p:spPr>
          <a:xfrm>
            <a:off x="5533727" y="1592827"/>
            <a:ext cx="164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58585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7200" dirty="0">
              <a:solidFill>
                <a:srgbClr val="58585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D1CEBB-AC3A-476E-8500-AB50FE7505CA}"/>
              </a:ext>
            </a:extLst>
          </p:cNvPr>
          <p:cNvSpPr txBox="1"/>
          <p:nvPr/>
        </p:nvSpPr>
        <p:spPr>
          <a:xfrm>
            <a:off x="5533725" y="2908484"/>
            <a:ext cx="4248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</a:t>
            </a:r>
            <a:r>
              <a:rPr lang="en-US" altLang="zh-CN" sz="4400" b="1" spc="600" baseline="400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r>
              <a:rPr lang="zh-CN" altLang="en-US" sz="4400" b="1" spc="600" dirty="0">
                <a:solidFill>
                  <a:srgbClr val="7E7E7E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逼近</a:t>
            </a: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636945C3-BBDA-41FD-BCED-AC9C08F3E4E1}"/>
              </a:ext>
            </a:extLst>
          </p:cNvPr>
          <p:cNvSpPr/>
          <p:nvPr/>
        </p:nvSpPr>
        <p:spPr>
          <a:xfrm rot="5400000">
            <a:off x="10586365" y="3189576"/>
            <a:ext cx="527723" cy="286115"/>
          </a:xfrm>
          <a:prstGeom prst="triangle">
            <a:avLst/>
          </a:prstGeom>
          <a:solidFill>
            <a:srgbClr val="7E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BEACD10-58AB-4025-8C7F-018E33D64A3E}"/>
              </a:ext>
            </a:extLst>
          </p:cNvPr>
          <p:cNvGrpSpPr/>
          <p:nvPr/>
        </p:nvGrpSpPr>
        <p:grpSpPr>
          <a:xfrm>
            <a:off x="5636760" y="4768616"/>
            <a:ext cx="1400473" cy="422615"/>
            <a:chOff x="5636760" y="4768616"/>
            <a:chExt cx="1400473" cy="4226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9BF9347-E605-4384-85FC-515872C74B56}"/>
                </a:ext>
              </a:extLst>
            </p:cNvPr>
            <p:cNvSpPr/>
            <p:nvPr/>
          </p:nvSpPr>
          <p:spPr>
            <a:xfrm>
              <a:off x="5636760" y="4768616"/>
              <a:ext cx="1400473" cy="422615"/>
            </a:xfrm>
            <a:prstGeom prst="rect">
              <a:avLst/>
            </a:prstGeom>
            <a:noFill/>
            <a:ln w="6350">
              <a:solidFill>
                <a:srgbClr val="585858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184458C-DDF1-4EA3-B1CD-394D0E583D13}"/>
                </a:ext>
              </a:extLst>
            </p:cNvPr>
            <p:cNvSpPr txBox="1"/>
            <p:nvPr/>
          </p:nvSpPr>
          <p:spPr>
            <a:xfrm>
              <a:off x="5636760" y="4795257"/>
              <a:ext cx="1149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300" dirty="0">
                  <a:solidFill>
                    <a:srgbClr val="7E7E7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START</a:t>
              </a:r>
              <a:endParaRPr lang="zh-CN" altLang="en-US" spc="300" dirty="0">
                <a:solidFill>
                  <a:srgbClr val="7E7E7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13" name="箭头: V 形 12">
              <a:extLst>
                <a:ext uri="{FF2B5EF4-FFF2-40B4-BE49-F238E27FC236}">
                  <a16:creationId xmlns:a16="http://schemas.microsoft.com/office/drawing/2014/main" id="{24EBD927-3B14-400F-BED7-7B0C42AB5E47}"/>
                </a:ext>
              </a:extLst>
            </p:cNvPr>
            <p:cNvSpPr/>
            <p:nvPr/>
          </p:nvSpPr>
          <p:spPr>
            <a:xfrm>
              <a:off x="6798469" y="4883944"/>
              <a:ext cx="100012" cy="180975"/>
            </a:xfrm>
            <a:prstGeom prst="chevron">
              <a:avLst>
                <a:gd name="adj" fmla="val 61905"/>
              </a:avLst>
            </a:prstGeom>
            <a:solidFill>
              <a:srgbClr val="7E7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059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6|0.6|0.8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0.6|0.6|0.6|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9|0.6|1.2|0.7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9|0.6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9|0.6|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9|0.6|0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9|0.6|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7|0.6|0.6|0.9|0.6|0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6|0.6|0.5|0.6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|0.7|0.8|0.8|0.6|0.7|0.7|0.6|0.7|0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0.6|0.6|0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7|0.7|0.7|0.7|0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8|0.5|0.6|0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|1|0.7|0.5|0.6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9|0.8|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6|0.7|0.7|0.7|0.7|0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|0.8|0.7|0.9|0.7|0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|0.6|0.6|0.6|0.5|0.4|0.6|0.4|0.7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4|0.6|0.5|0.7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9|1.2|0.6|0.5|0.8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8|0.7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7|0.7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7|1.2|0.9|0.7|0.7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|2|0.6|0.9|0.9|0.7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7|0.7|2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1106</Words>
  <Application>Microsoft Office PowerPoint</Application>
  <PresentationFormat>宽屏</PresentationFormat>
  <Paragraphs>157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 Unicode MS</vt:lpstr>
      <vt:lpstr>包图简圆体</vt:lpstr>
      <vt:lpstr>等线</vt:lpstr>
      <vt:lpstr>时尚中黑简体</vt:lpstr>
      <vt:lpstr>思源黑体 CN Light</vt:lpstr>
      <vt:lpstr>思源黑体 CN Medium</vt:lpstr>
      <vt:lpstr>思源黑体 CN Normal</vt:lpstr>
      <vt:lpstr>宋体</vt:lpstr>
      <vt:lpstr>字魂36号-正文宋楷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Samuel</dc:creator>
  <dc:description>http://www.ypppt.com/</dc:description>
  <cp:lastModifiedBy>James Vann</cp:lastModifiedBy>
  <cp:revision>209</cp:revision>
  <dcterms:created xsi:type="dcterms:W3CDTF">2019-09-18T02:31:44Z</dcterms:created>
  <dcterms:modified xsi:type="dcterms:W3CDTF">2020-10-10T13:01:12Z</dcterms:modified>
</cp:coreProperties>
</file>